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56" r:id="rId5"/>
    <p:sldId id="257" r:id="rId6"/>
    <p:sldId id="258" r:id="rId7"/>
    <p:sldId id="260" r:id="rId8"/>
    <p:sldId id="259" r:id="rId9"/>
    <p:sldId id="261" r:id="rId10"/>
    <p:sldId id="262" r:id="rId11"/>
    <p:sldId id="263" r:id="rId12"/>
    <p:sldId id="264" r:id="rId13"/>
    <p:sldId id="265" r:id="rId14"/>
    <p:sldId id="26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79146" autoAdjust="0"/>
  </p:normalViewPr>
  <p:slideViewPr>
    <p:cSldViewPr snapToGrid="0">
      <p:cViewPr varScale="1">
        <p:scale>
          <a:sx n="91" d="100"/>
          <a:sy n="91" d="100"/>
        </p:scale>
        <p:origin x="134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00ECCC-8D24-48B5-9293-D83BF486978C}" type="datetimeFigureOut">
              <a:rPr lang="en-US" smtClean="0"/>
              <a:t>8/6/2020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3EFB6A-5676-425C-BB54-2B0A346E9F0E}" type="slidenum">
              <a:rPr lang="en-US" smtClean="0"/>
              <a:t>‹#›</a:t>
            </a:fld>
            <a:endParaRPr lang="en-US"/>
          </a:p>
        </p:txBody>
      </p:sp>
    </p:spTree>
    <p:extLst>
      <p:ext uri="{BB962C8B-B14F-4D97-AF65-F5344CB8AC3E}">
        <p14:creationId xmlns:p14="http://schemas.microsoft.com/office/powerpoint/2010/main" val="1630782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I’d like to talk about what I’ve been working on so far this summer. I’ve been focused on designing and simulating unilateral magnets, as well as RF probes in a program called Computer Simulation Technology Studio (or CST). This program is wonderful in many ways and can do many things, but I will be discussing this program in the context of magnetostatics, and RF simulation. This program has a lot of functionality to do some really cool stuff, and I’m certain that I’ve only grazed the surface of what it can achieve. But hopefully by showing off all the stuff I’ve been working on with CST, it peeks the interest of someone who wasn’t already completely aware about the program, and it is able to help you in the future</a:t>
            </a:r>
          </a:p>
        </p:txBody>
      </p:sp>
      <p:sp>
        <p:nvSpPr>
          <p:cNvPr id="4" name="Slide Number Placeholder 3"/>
          <p:cNvSpPr>
            <a:spLocks noGrp="1"/>
          </p:cNvSpPr>
          <p:nvPr>
            <p:ph type="sldNum" sz="quarter" idx="5"/>
          </p:nvPr>
        </p:nvSpPr>
        <p:spPr/>
        <p:txBody>
          <a:bodyPr/>
          <a:lstStyle/>
          <a:p>
            <a:fld id="{833EFB6A-5676-425C-BB54-2B0A346E9F0E}" type="slidenum">
              <a:rPr lang="en-US" smtClean="0"/>
              <a:t>2</a:t>
            </a:fld>
            <a:endParaRPr lang="en-US"/>
          </a:p>
        </p:txBody>
      </p:sp>
    </p:spTree>
    <p:extLst>
      <p:ext uri="{BB962C8B-B14F-4D97-AF65-F5344CB8AC3E}">
        <p14:creationId xmlns:p14="http://schemas.microsoft.com/office/powerpoint/2010/main" val="2854776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CST is obviously a very powerful tool. I’ve been able to apply to my research, and it’s especially been helpful when working on the unilateral magnet. It can provide a bunch of useful information, like for example the magnetostatics forces applied to each component, which can come in hand when trying to think of a design that’s appropriate for the case. I’ve also been able to look at surface currents with CST and was able to learn a lot of useful information which can hopefully be used to achieve better results. I think next on my list, is to actually build a looped surface coil and counter-wound coil in order to compare with what I’ve seen through simulation. </a:t>
            </a:r>
          </a:p>
        </p:txBody>
      </p:sp>
      <p:sp>
        <p:nvSpPr>
          <p:cNvPr id="4" name="Slide Number Placeholder 3"/>
          <p:cNvSpPr>
            <a:spLocks noGrp="1"/>
          </p:cNvSpPr>
          <p:nvPr>
            <p:ph type="sldNum" sz="quarter" idx="5"/>
          </p:nvPr>
        </p:nvSpPr>
        <p:spPr/>
        <p:txBody>
          <a:bodyPr/>
          <a:lstStyle/>
          <a:p>
            <a:fld id="{833EFB6A-5676-425C-BB54-2B0A346E9F0E}" type="slidenum">
              <a:rPr lang="en-US" smtClean="0"/>
              <a:t>11</a:t>
            </a:fld>
            <a:endParaRPr lang="en-US"/>
          </a:p>
        </p:txBody>
      </p:sp>
    </p:spTree>
    <p:extLst>
      <p:ext uri="{BB962C8B-B14F-4D97-AF65-F5344CB8AC3E}">
        <p14:creationId xmlns:p14="http://schemas.microsoft.com/office/powerpoint/2010/main" val="828550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would like to thank Bruce and Andres for helping me.</a:t>
            </a:r>
          </a:p>
        </p:txBody>
      </p:sp>
      <p:sp>
        <p:nvSpPr>
          <p:cNvPr id="4" name="Slide Number Placeholder 3"/>
          <p:cNvSpPr>
            <a:spLocks noGrp="1"/>
          </p:cNvSpPr>
          <p:nvPr>
            <p:ph type="sldNum" sz="quarter" idx="5"/>
          </p:nvPr>
        </p:nvSpPr>
        <p:spPr/>
        <p:txBody>
          <a:bodyPr/>
          <a:lstStyle/>
          <a:p>
            <a:fld id="{833EFB6A-5676-425C-BB54-2B0A346E9F0E}" type="slidenum">
              <a:rPr lang="en-US" smtClean="0"/>
              <a:t>12</a:t>
            </a:fld>
            <a:endParaRPr lang="en-US"/>
          </a:p>
        </p:txBody>
      </p:sp>
    </p:spTree>
    <p:extLst>
      <p:ext uri="{BB962C8B-B14F-4D97-AF65-F5344CB8AC3E}">
        <p14:creationId xmlns:p14="http://schemas.microsoft.com/office/powerpoint/2010/main" val="3446609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from what I know, we’ve been using </a:t>
            </a:r>
            <a:r>
              <a:rPr lang="en-US" dirty="0" err="1"/>
              <a:t>Matlab</a:t>
            </a:r>
            <a:r>
              <a:rPr lang="en-US" dirty="0"/>
              <a:t>, specifically a program written by Andrew Marble for our unilateral magnet simulations. It is easy to use but is obviously limited in a lot of ways. If you weren’t looking to mess around with parameters to find an optimal result, then you’d have to code in your own optimization algorithm. Fortunately, CST has all of this. You can run an optimization, for example to set a derivative to be zero over a range and produce a homogeneous spot, which is exactly what I’m doing in my case. The </a:t>
            </a:r>
            <a:r>
              <a:rPr lang="en-US" dirty="0" err="1"/>
              <a:t>MatLab</a:t>
            </a:r>
            <a:r>
              <a:rPr lang="en-US" dirty="0"/>
              <a:t> code assumes an infinite sheet of current, which will of course result in an incorrect field strength directly above the magnet. CST, on the other hand produces a realistic magnetic field. </a:t>
            </a:r>
          </a:p>
        </p:txBody>
      </p:sp>
      <p:sp>
        <p:nvSpPr>
          <p:cNvPr id="4" name="Slide Number Placeholder 3"/>
          <p:cNvSpPr>
            <a:spLocks noGrp="1"/>
          </p:cNvSpPr>
          <p:nvPr>
            <p:ph type="sldNum" sz="quarter" idx="5"/>
          </p:nvPr>
        </p:nvSpPr>
        <p:spPr/>
        <p:txBody>
          <a:bodyPr/>
          <a:lstStyle/>
          <a:p>
            <a:fld id="{833EFB6A-5676-425C-BB54-2B0A346E9F0E}" type="slidenum">
              <a:rPr lang="en-US" smtClean="0"/>
              <a:t>3</a:t>
            </a:fld>
            <a:endParaRPr lang="en-US"/>
          </a:p>
        </p:txBody>
      </p:sp>
    </p:spTree>
    <p:extLst>
      <p:ext uri="{BB962C8B-B14F-4D97-AF65-F5344CB8AC3E}">
        <p14:creationId xmlns:p14="http://schemas.microsoft.com/office/powerpoint/2010/main" val="1252256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the CST optimization tool to produce a homogeneous spot in the Y direction for a 3-magnet array. That is, the line that points perpendicular to the surface, in the exact center of the magnet. In the top right and bottom plots, we can see the magnitude of magnetic field as a function of Y. The top right plots shows the field from 0 – 10 cm, and the bottom right plot shows the magnitude of magnetic field within the sensitive region of the magnet. This magnet has a sensitive spot from 0.52 – 1.45 cm above the surface and contains a magnetic field fluctuation of less than 10 gauss.</a:t>
            </a:r>
          </a:p>
        </p:txBody>
      </p:sp>
      <p:sp>
        <p:nvSpPr>
          <p:cNvPr id="4" name="Slide Number Placeholder 3"/>
          <p:cNvSpPr>
            <a:spLocks noGrp="1"/>
          </p:cNvSpPr>
          <p:nvPr>
            <p:ph type="sldNum" sz="quarter" idx="5"/>
          </p:nvPr>
        </p:nvSpPr>
        <p:spPr/>
        <p:txBody>
          <a:bodyPr/>
          <a:lstStyle/>
          <a:p>
            <a:fld id="{833EFB6A-5676-425C-BB54-2B0A346E9F0E}" type="slidenum">
              <a:rPr lang="en-US" smtClean="0"/>
              <a:t>4</a:t>
            </a:fld>
            <a:endParaRPr lang="en-US"/>
          </a:p>
        </p:txBody>
      </p:sp>
    </p:spTree>
    <p:extLst>
      <p:ext uri="{BB962C8B-B14F-4D97-AF65-F5344CB8AC3E}">
        <p14:creationId xmlns:p14="http://schemas.microsoft.com/office/powerpoint/2010/main" val="618468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experimental results were found using the 3D magnetic field plotter. Unfortunately, the results are different compared to what was found in simulation. Based on my experience so far, I believe that it was a combination of many slight differences between simulation and reality. Magnets being slightly larger than what was stated in the inventory, and perhaps magnet remanence being off as well. Nevertheless, it is still exciting. The magnet has a sensitive spot between 0.94 – 1.86 cm above the surface with a magnetic field variation of less than 8 gauss, which is quite low.  The field strength is acceptable and compared to many of the other handheld magnets found in the lab. The important aspect of this magnet is the almost 1 cm homogeneous spot which can be quite difficult to achieve with magnets that are so tiny and thin. </a:t>
            </a:r>
          </a:p>
        </p:txBody>
      </p:sp>
      <p:sp>
        <p:nvSpPr>
          <p:cNvPr id="4" name="Slide Number Placeholder 3"/>
          <p:cNvSpPr>
            <a:spLocks noGrp="1"/>
          </p:cNvSpPr>
          <p:nvPr>
            <p:ph type="sldNum" sz="quarter" idx="5"/>
          </p:nvPr>
        </p:nvSpPr>
        <p:spPr/>
        <p:txBody>
          <a:bodyPr/>
          <a:lstStyle/>
          <a:p>
            <a:fld id="{833EFB6A-5676-425C-BB54-2B0A346E9F0E}" type="slidenum">
              <a:rPr lang="en-US" smtClean="0"/>
              <a:t>5</a:t>
            </a:fld>
            <a:endParaRPr lang="en-US"/>
          </a:p>
        </p:txBody>
      </p:sp>
    </p:spTree>
    <p:extLst>
      <p:ext uri="{BB962C8B-B14F-4D97-AF65-F5344CB8AC3E}">
        <p14:creationId xmlns:p14="http://schemas.microsoft.com/office/powerpoint/2010/main" val="1253598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want to talk about CST for RF simulation. CST has the functionality to match and tune circuits, view thermal loses, a whole bunch of stuff. Andres has been helping me with some of the circuit analysis, which is especially helpful right now so that way I can still be doing work on RF and get an idea of what I should be working on before I actually go to the lab. On top of all the other stuff, CST can also properly simulate the effects of an oscillating field interacting with conductive sheet. This interaction will cause surface currents that tend to attenuate the B1 field, and because of this, it could be useful to use CST to view this interaction.</a:t>
            </a:r>
          </a:p>
          <a:p>
            <a:endParaRPr lang="en-US" dirty="0"/>
          </a:p>
        </p:txBody>
      </p:sp>
      <p:sp>
        <p:nvSpPr>
          <p:cNvPr id="4" name="Slide Number Placeholder 3"/>
          <p:cNvSpPr>
            <a:spLocks noGrp="1"/>
          </p:cNvSpPr>
          <p:nvPr>
            <p:ph type="sldNum" sz="quarter" idx="5"/>
          </p:nvPr>
        </p:nvSpPr>
        <p:spPr/>
        <p:txBody>
          <a:bodyPr/>
          <a:lstStyle/>
          <a:p>
            <a:fld id="{833EFB6A-5676-425C-BB54-2B0A346E9F0E}" type="slidenum">
              <a:rPr lang="en-US" smtClean="0"/>
              <a:t>6</a:t>
            </a:fld>
            <a:endParaRPr lang="en-US"/>
          </a:p>
        </p:txBody>
      </p:sp>
    </p:spTree>
    <p:extLst>
      <p:ext uri="{BB962C8B-B14F-4D97-AF65-F5344CB8AC3E}">
        <p14:creationId xmlns:p14="http://schemas.microsoft.com/office/powerpoint/2010/main" val="2963335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surface currents are usually a big problem. They are the result of using a conductive copper sheet on the surface of our magnet. We usually use the copper sheet to eliminate acoustic ringing, which can show up as unwanted signal. Surface currents, will generally attenuate our B1 field. Since B1 squared is proportional to signal, any attenuation of B1 can be quite significant. In my example I have a loop coil with B1 pointing upwards. This B1 is oscillating up and down due to our alternating current, but let’s for a moment take a snapshot when it’s pointing upwards. We know, that nature abhors a change in flux, and thus we have eddy currents that form in our copper sheet, generating a secondary B field that opposes the direction of  B1. This secondary field </a:t>
            </a:r>
            <a:r>
              <a:rPr lang="en-US" dirty="0" err="1"/>
              <a:t>B_eddy</a:t>
            </a:r>
            <a:r>
              <a:rPr lang="en-US" dirty="0"/>
              <a:t>, will superimpose itself on B1, ultimately attenuating the overall magnetic field. (FIGURE) In the figure I have here, we compare the magnitude of magnetic field as a function of distance from the center of the coil. The black line represents no sheet, and the dashed line represents the field when the coil is brought 0.66 cm above the sheet. We can see that with a conductive surface, the magnitude of magnetic field is greatly attenuated, by almost 50% at 1 cm above the coil. </a:t>
            </a:r>
          </a:p>
        </p:txBody>
      </p:sp>
      <p:sp>
        <p:nvSpPr>
          <p:cNvPr id="4" name="Slide Number Placeholder 3"/>
          <p:cNvSpPr>
            <a:spLocks noGrp="1"/>
          </p:cNvSpPr>
          <p:nvPr>
            <p:ph type="sldNum" sz="quarter" idx="5"/>
          </p:nvPr>
        </p:nvSpPr>
        <p:spPr/>
        <p:txBody>
          <a:bodyPr/>
          <a:lstStyle/>
          <a:p>
            <a:fld id="{833EFB6A-5676-425C-BB54-2B0A346E9F0E}" type="slidenum">
              <a:rPr lang="en-US" smtClean="0"/>
              <a:t>7</a:t>
            </a:fld>
            <a:endParaRPr lang="en-US"/>
          </a:p>
        </p:txBody>
      </p:sp>
    </p:spTree>
    <p:extLst>
      <p:ext uri="{BB962C8B-B14F-4D97-AF65-F5344CB8AC3E}">
        <p14:creationId xmlns:p14="http://schemas.microsoft.com/office/powerpoint/2010/main" val="1712847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design proposed by UC Davis, they aim to use surface currents to their advantage in a brilliant way, and this gives a perfect opportunity to use CST to verify how effective their design is. </a:t>
            </a:r>
          </a:p>
          <a:p>
            <a:r>
              <a:rPr lang="en-US" dirty="0"/>
              <a:t>To be brief, the design consists of two coils, one wound clockwise, and the other wound counter-clockwise which are then separated by a small distance. One would utilize the region above the center of the two coils. Now, if we can minimize the attenuation, or even use it to our advantage then that’s a really good thing. Low field is a constant fight to achieve just a bit more signal. </a:t>
            </a:r>
          </a:p>
        </p:txBody>
      </p:sp>
      <p:sp>
        <p:nvSpPr>
          <p:cNvPr id="4" name="Slide Number Placeholder 3"/>
          <p:cNvSpPr>
            <a:spLocks noGrp="1"/>
          </p:cNvSpPr>
          <p:nvPr>
            <p:ph type="sldNum" sz="quarter" idx="5"/>
          </p:nvPr>
        </p:nvSpPr>
        <p:spPr/>
        <p:txBody>
          <a:bodyPr/>
          <a:lstStyle/>
          <a:p>
            <a:fld id="{833EFB6A-5676-425C-BB54-2B0A346E9F0E}" type="slidenum">
              <a:rPr lang="en-US" smtClean="0"/>
              <a:t>8</a:t>
            </a:fld>
            <a:endParaRPr lang="en-US"/>
          </a:p>
        </p:txBody>
      </p:sp>
    </p:spTree>
    <p:extLst>
      <p:ext uri="{BB962C8B-B14F-4D97-AF65-F5344CB8AC3E}">
        <p14:creationId xmlns:p14="http://schemas.microsoft.com/office/powerpoint/2010/main" val="3580453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view how this works and understand what I’m trying to do while using CST to do it, I’ve taken a slice through the coil. The field lines are represented with arrows, and we can see that these two coils are counter-wound. Towards the bottom, and on the surface of our conducting sheet we have a B1 that points upwards, and towards the top we have a B1 that points downwards. The B1 that points upwards at the bottom generates eddy currents with a </a:t>
            </a:r>
            <a:r>
              <a:rPr lang="en-US" dirty="0" err="1"/>
              <a:t>B_eddy</a:t>
            </a:r>
            <a:r>
              <a:rPr lang="en-US" dirty="0"/>
              <a:t> that oppose the B1 field. Since we’re utilizing the B1 field above the coil, this magnetic field </a:t>
            </a:r>
            <a:r>
              <a:rPr lang="en-US" dirty="0" err="1"/>
              <a:t>B_eddy</a:t>
            </a:r>
            <a:r>
              <a:rPr lang="en-US" dirty="0"/>
              <a:t> superimposes itself on the field above, ultimately increasing the field rather than attenuating it.</a:t>
            </a:r>
          </a:p>
        </p:txBody>
      </p:sp>
      <p:sp>
        <p:nvSpPr>
          <p:cNvPr id="4" name="Slide Number Placeholder 3"/>
          <p:cNvSpPr>
            <a:spLocks noGrp="1"/>
          </p:cNvSpPr>
          <p:nvPr>
            <p:ph type="sldNum" sz="quarter" idx="5"/>
          </p:nvPr>
        </p:nvSpPr>
        <p:spPr/>
        <p:txBody>
          <a:bodyPr/>
          <a:lstStyle/>
          <a:p>
            <a:fld id="{833EFB6A-5676-425C-BB54-2B0A346E9F0E}" type="slidenum">
              <a:rPr lang="en-US" smtClean="0"/>
              <a:t>9</a:t>
            </a:fld>
            <a:endParaRPr lang="en-US"/>
          </a:p>
        </p:txBody>
      </p:sp>
    </p:spTree>
    <p:extLst>
      <p:ext uri="{BB962C8B-B14F-4D97-AF65-F5344CB8AC3E}">
        <p14:creationId xmlns:p14="http://schemas.microsoft.com/office/powerpoint/2010/main" val="4225063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unfortunate part of this is that we’re utilizing an already weak part of the B1 field produced by our coil. Ideally, we’re using the region within the coil, which is going to be much stronger. Since signal is proportional to B1^2, it’s really important that we’re getting the most our coil. In the plot I have here, I’m showing magnitude of magnetic field as a function of vertical distance from the center of the coil geometry. When I say vertical distance, I’m refereeing to the line that is perpendicular to the surface of our conductive sheet. A height of 0 cm, represents the exact center of the coil geometry. We can see that as the coil gets closer to the conductive surface, the magnetic field increases. Now with a simple surface loop, we can see that as we get closer, the magnetic field drops off quickly. Worst case scenario for the surface loop, at a height of 0.5 cm the B1 reaches just above 0.2 in arbitrary units. Now, best case scenario, with the counter wound design we also get just above 0.2 in arbitrary units at a height of 0.5 cm. This shows that if there is an improvement, it may be negligible, but there may still be an improvement. I think that to say anything conclusively I’ll need to build and test the coils.</a:t>
            </a:r>
          </a:p>
        </p:txBody>
      </p:sp>
      <p:sp>
        <p:nvSpPr>
          <p:cNvPr id="4" name="Slide Number Placeholder 3"/>
          <p:cNvSpPr>
            <a:spLocks noGrp="1"/>
          </p:cNvSpPr>
          <p:nvPr>
            <p:ph type="sldNum" sz="quarter" idx="5"/>
          </p:nvPr>
        </p:nvSpPr>
        <p:spPr/>
        <p:txBody>
          <a:bodyPr/>
          <a:lstStyle/>
          <a:p>
            <a:fld id="{833EFB6A-5676-425C-BB54-2B0A346E9F0E}" type="slidenum">
              <a:rPr lang="en-US" smtClean="0"/>
              <a:t>10</a:t>
            </a:fld>
            <a:endParaRPr lang="en-US"/>
          </a:p>
        </p:txBody>
      </p:sp>
    </p:spTree>
    <p:extLst>
      <p:ext uri="{BB962C8B-B14F-4D97-AF65-F5344CB8AC3E}">
        <p14:creationId xmlns:p14="http://schemas.microsoft.com/office/powerpoint/2010/main" val="2421164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FAB06-F93C-4B05-9D0C-0DA9B502CA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268E03-220B-4A04-BBB1-BF39427FCA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D02B16-6D26-45A6-B9C0-2C52B15BC7D9}"/>
              </a:ext>
            </a:extLst>
          </p:cNvPr>
          <p:cNvSpPr>
            <a:spLocks noGrp="1"/>
          </p:cNvSpPr>
          <p:nvPr>
            <p:ph type="dt" sz="half" idx="10"/>
          </p:nvPr>
        </p:nvSpPr>
        <p:spPr/>
        <p:txBody>
          <a:bodyPr/>
          <a:lstStyle/>
          <a:p>
            <a:fld id="{B984F8D5-E25E-4F7C-B1E2-93147B6F7510}" type="datetimeFigureOut">
              <a:rPr lang="en-US" smtClean="0"/>
              <a:t>8/6/2020</a:t>
            </a:fld>
            <a:endParaRPr lang="en-US"/>
          </a:p>
        </p:txBody>
      </p:sp>
      <p:sp>
        <p:nvSpPr>
          <p:cNvPr id="5" name="Footer Placeholder 4">
            <a:extLst>
              <a:ext uri="{FF2B5EF4-FFF2-40B4-BE49-F238E27FC236}">
                <a16:creationId xmlns:a16="http://schemas.microsoft.com/office/drawing/2014/main" id="{D3A6C141-8A94-44EF-91F7-13633671CF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27DE9F-2C00-4FEE-810A-2430296D884D}"/>
              </a:ext>
            </a:extLst>
          </p:cNvPr>
          <p:cNvSpPr>
            <a:spLocks noGrp="1"/>
          </p:cNvSpPr>
          <p:nvPr>
            <p:ph type="sldNum" sz="quarter" idx="12"/>
          </p:nvPr>
        </p:nvSpPr>
        <p:spPr/>
        <p:txBody>
          <a:bodyPr/>
          <a:lstStyle/>
          <a:p>
            <a:fld id="{42571DAE-1F2B-42BB-8826-D99425C22373}" type="slidenum">
              <a:rPr lang="en-US" smtClean="0"/>
              <a:t>‹#›</a:t>
            </a:fld>
            <a:endParaRPr lang="en-US"/>
          </a:p>
        </p:txBody>
      </p:sp>
    </p:spTree>
    <p:extLst>
      <p:ext uri="{BB962C8B-B14F-4D97-AF65-F5344CB8AC3E}">
        <p14:creationId xmlns:p14="http://schemas.microsoft.com/office/powerpoint/2010/main" val="3716199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33D6-4DFA-4046-8178-A0822C7CF4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DFD2B4-A87B-4168-A877-3A392D8E01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531607-FBF3-431E-9EBF-B7F2A3E7E01C}"/>
              </a:ext>
            </a:extLst>
          </p:cNvPr>
          <p:cNvSpPr>
            <a:spLocks noGrp="1"/>
          </p:cNvSpPr>
          <p:nvPr>
            <p:ph type="dt" sz="half" idx="10"/>
          </p:nvPr>
        </p:nvSpPr>
        <p:spPr/>
        <p:txBody>
          <a:bodyPr/>
          <a:lstStyle/>
          <a:p>
            <a:fld id="{B984F8D5-E25E-4F7C-B1E2-93147B6F7510}" type="datetimeFigureOut">
              <a:rPr lang="en-US" smtClean="0"/>
              <a:t>8/6/2020</a:t>
            </a:fld>
            <a:endParaRPr lang="en-US"/>
          </a:p>
        </p:txBody>
      </p:sp>
      <p:sp>
        <p:nvSpPr>
          <p:cNvPr id="5" name="Footer Placeholder 4">
            <a:extLst>
              <a:ext uri="{FF2B5EF4-FFF2-40B4-BE49-F238E27FC236}">
                <a16:creationId xmlns:a16="http://schemas.microsoft.com/office/drawing/2014/main" id="{FE402016-F267-4991-A23F-676A8BA042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873DCF-2E10-4075-A49F-6D71044BEA91}"/>
              </a:ext>
            </a:extLst>
          </p:cNvPr>
          <p:cNvSpPr>
            <a:spLocks noGrp="1"/>
          </p:cNvSpPr>
          <p:nvPr>
            <p:ph type="sldNum" sz="quarter" idx="12"/>
          </p:nvPr>
        </p:nvSpPr>
        <p:spPr/>
        <p:txBody>
          <a:bodyPr/>
          <a:lstStyle/>
          <a:p>
            <a:fld id="{42571DAE-1F2B-42BB-8826-D99425C22373}" type="slidenum">
              <a:rPr lang="en-US" smtClean="0"/>
              <a:t>‹#›</a:t>
            </a:fld>
            <a:endParaRPr lang="en-US"/>
          </a:p>
        </p:txBody>
      </p:sp>
    </p:spTree>
    <p:extLst>
      <p:ext uri="{BB962C8B-B14F-4D97-AF65-F5344CB8AC3E}">
        <p14:creationId xmlns:p14="http://schemas.microsoft.com/office/powerpoint/2010/main" val="3479544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566B1C-D6A9-44D8-8463-C22EC20E47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86D7AE-8AFC-459C-A407-377BC7F99F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83626B-166A-4F1E-9D24-12172BA632FA}"/>
              </a:ext>
            </a:extLst>
          </p:cNvPr>
          <p:cNvSpPr>
            <a:spLocks noGrp="1"/>
          </p:cNvSpPr>
          <p:nvPr>
            <p:ph type="dt" sz="half" idx="10"/>
          </p:nvPr>
        </p:nvSpPr>
        <p:spPr/>
        <p:txBody>
          <a:bodyPr/>
          <a:lstStyle/>
          <a:p>
            <a:fld id="{B984F8D5-E25E-4F7C-B1E2-93147B6F7510}" type="datetimeFigureOut">
              <a:rPr lang="en-US" smtClean="0"/>
              <a:t>8/6/2020</a:t>
            </a:fld>
            <a:endParaRPr lang="en-US"/>
          </a:p>
        </p:txBody>
      </p:sp>
      <p:sp>
        <p:nvSpPr>
          <p:cNvPr id="5" name="Footer Placeholder 4">
            <a:extLst>
              <a:ext uri="{FF2B5EF4-FFF2-40B4-BE49-F238E27FC236}">
                <a16:creationId xmlns:a16="http://schemas.microsoft.com/office/drawing/2014/main" id="{13318EF9-9F45-4E28-850C-83FE9048E3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766C96-B372-43D9-BC1B-415B59B0AB9B}"/>
              </a:ext>
            </a:extLst>
          </p:cNvPr>
          <p:cNvSpPr>
            <a:spLocks noGrp="1"/>
          </p:cNvSpPr>
          <p:nvPr>
            <p:ph type="sldNum" sz="quarter" idx="12"/>
          </p:nvPr>
        </p:nvSpPr>
        <p:spPr/>
        <p:txBody>
          <a:bodyPr/>
          <a:lstStyle/>
          <a:p>
            <a:fld id="{42571DAE-1F2B-42BB-8826-D99425C22373}" type="slidenum">
              <a:rPr lang="en-US" smtClean="0"/>
              <a:t>‹#›</a:t>
            </a:fld>
            <a:endParaRPr lang="en-US"/>
          </a:p>
        </p:txBody>
      </p:sp>
    </p:spTree>
    <p:extLst>
      <p:ext uri="{BB962C8B-B14F-4D97-AF65-F5344CB8AC3E}">
        <p14:creationId xmlns:p14="http://schemas.microsoft.com/office/powerpoint/2010/main" val="2084094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CD1A8-E48D-43EA-AD97-85847B34FC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884CB3-E946-4C92-9BC7-62AF4835A1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97E9-8D80-47CE-A021-3E52B5495C6E}"/>
              </a:ext>
            </a:extLst>
          </p:cNvPr>
          <p:cNvSpPr>
            <a:spLocks noGrp="1"/>
          </p:cNvSpPr>
          <p:nvPr>
            <p:ph type="dt" sz="half" idx="10"/>
          </p:nvPr>
        </p:nvSpPr>
        <p:spPr/>
        <p:txBody>
          <a:bodyPr/>
          <a:lstStyle/>
          <a:p>
            <a:fld id="{B984F8D5-E25E-4F7C-B1E2-93147B6F7510}" type="datetimeFigureOut">
              <a:rPr lang="en-US" smtClean="0"/>
              <a:t>8/6/2020</a:t>
            </a:fld>
            <a:endParaRPr lang="en-US"/>
          </a:p>
        </p:txBody>
      </p:sp>
      <p:sp>
        <p:nvSpPr>
          <p:cNvPr id="5" name="Footer Placeholder 4">
            <a:extLst>
              <a:ext uri="{FF2B5EF4-FFF2-40B4-BE49-F238E27FC236}">
                <a16:creationId xmlns:a16="http://schemas.microsoft.com/office/drawing/2014/main" id="{662C13BE-1BDD-4B28-8D13-99A51A82BE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3FE885-1A98-444C-8018-A2A4A3980588}"/>
              </a:ext>
            </a:extLst>
          </p:cNvPr>
          <p:cNvSpPr>
            <a:spLocks noGrp="1"/>
          </p:cNvSpPr>
          <p:nvPr>
            <p:ph type="sldNum" sz="quarter" idx="12"/>
          </p:nvPr>
        </p:nvSpPr>
        <p:spPr/>
        <p:txBody>
          <a:bodyPr/>
          <a:lstStyle/>
          <a:p>
            <a:fld id="{42571DAE-1F2B-42BB-8826-D99425C22373}" type="slidenum">
              <a:rPr lang="en-US" smtClean="0"/>
              <a:t>‹#›</a:t>
            </a:fld>
            <a:endParaRPr lang="en-US"/>
          </a:p>
        </p:txBody>
      </p:sp>
    </p:spTree>
    <p:extLst>
      <p:ext uri="{BB962C8B-B14F-4D97-AF65-F5344CB8AC3E}">
        <p14:creationId xmlns:p14="http://schemas.microsoft.com/office/powerpoint/2010/main" val="207766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80F8-B9D3-471A-83B8-160EC28444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5B4F87-75DC-4D22-84D2-8D7FEF44B6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41E711-CF66-4CB2-83D7-D62E1BBB9607}"/>
              </a:ext>
            </a:extLst>
          </p:cNvPr>
          <p:cNvSpPr>
            <a:spLocks noGrp="1"/>
          </p:cNvSpPr>
          <p:nvPr>
            <p:ph type="dt" sz="half" idx="10"/>
          </p:nvPr>
        </p:nvSpPr>
        <p:spPr/>
        <p:txBody>
          <a:bodyPr/>
          <a:lstStyle/>
          <a:p>
            <a:fld id="{B984F8D5-E25E-4F7C-B1E2-93147B6F7510}" type="datetimeFigureOut">
              <a:rPr lang="en-US" smtClean="0"/>
              <a:t>8/6/2020</a:t>
            </a:fld>
            <a:endParaRPr lang="en-US"/>
          </a:p>
        </p:txBody>
      </p:sp>
      <p:sp>
        <p:nvSpPr>
          <p:cNvPr id="5" name="Footer Placeholder 4">
            <a:extLst>
              <a:ext uri="{FF2B5EF4-FFF2-40B4-BE49-F238E27FC236}">
                <a16:creationId xmlns:a16="http://schemas.microsoft.com/office/drawing/2014/main" id="{8C3F1122-C06D-4E28-B6AC-9448C541F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4AA5A-367D-4CF5-A4D1-F6804B125A7E}"/>
              </a:ext>
            </a:extLst>
          </p:cNvPr>
          <p:cNvSpPr>
            <a:spLocks noGrp="1"/>
          </p:cNvSpPr>
          <p:nvPr>
            <p:ph type="sldNum" sz="quarter" idx="12"/>
          </p:nvPr>
        </p:nvSpPr>
        <p:spPr/>
        <p:txBody>
          <a:bodyPr/>
          <a:lstStyle/>
          <a:p>
            <a:fld id="{42571DAE-1F2B-42BB-8826-D99425C22373}" type="slidenum">
              <a:rPr lang="en-US" smtClean="0"/>
              <a:t>‹#›</a:t>
            </a:fld>
            <a:endParaRPr lang="en-US"/>
          </a:p>
        </p:txBody>
      </p:sp>
    </p:spTree>
    <p:extLst>
      <p:ext uri="{BB962C8B-B14F-4D97-AF65-F5344CB8AC3E}">
        <p14:creationId xmlns:p14="http://schemas.microsoft.com/office/powerpoint/2010/main" val="124747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53911-A047-4D91-9E8F-ADC75DA8D7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2E9DD9-B173-4861-A4CA-F8A192A6F0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F12EA8-C2FF-410F-908B-7817E945F7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A02B9F-2B43-4A7A-8029-40E7F9DC35E8}"/>
              </a:ext>
            </a:extLst>
          </p:cNvPr>
          <p:cNvSpPr>
            <a:spLocks noGrp="1"/>
          </p:cNvSpPr>
          <p:nvPr>
            <p:ph type="dt" sz="half" idx="10"/>
          </p:nvPr>
        </p:nvSpPr>
        <p:spPr/>
        <p:txBody>
          <a:bodyPr/>
          <a:lstStyle/>
          <a:p>
            <a:fld id="{B984F8D5-E25E-4F7C-B1E2-93147B6F7510}" type="datetimeFigureOut">
              <a:rPr lang="en-US" smtClean="0"/>
              <a:t>8/6/2020</a:t>
            </a:fld>
            <a:endParaRPr lang="en-US"/>
          </a:p>
        </p:txBody>
      </p:sp>
      <p:sp>
        <p:nvSpPr>
          <p:cNvPr id="6" name="Footer Placeholder 5">
            <a:extLst>
              <a:ext uri="{FF2B5EF4-FFF2-40B4-BE49-F238E27FC236}">
                <a16:creationId xmlns:a16="http://schemas.microsoft.com/office/drawing/2014/main" id="{50DE8FB0-C083-45ED-B207-5807F251AA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2CF46B-7328-4B6B-AC8A-42D332C0BC3D}"/>
              </a:ext>
            </a:extLst>
          </p:cNvPr>
          <p:cNvSpPr>
            <a:spLocks noGrp="1"/>
          </p:cNvSpPr>
          <p:nvPr>
            <p:ph type="sldNum" sz="quarter" idx="12"/>
          </p:nvPr>
        </p:nvSpPr>
        <p:spPr/>
        <p:txBody>
          <a:bodyPr/>
          <a:lstStyle/>
          <a:p>
            <a:fld id="{42571DAE-1F2B-42BB-8826-D99425C22373}" type="slidenum">
              <a:rPr lang="en-US" smtClean="0"/>
              <a:t>‹#›</a:t>
            </a:fld>
            <a:endParaRPr lang="en-US"/>
          </a:p>
        </p:txBody>
      </p:sp>
    </p:spTree>
    <p:extLst>
      <p:ext uri="{BB962C8B-B14F-4D97-AF65-F5344CB8AC3E}">
        <p14:creationId xmlns:p14="http://schemas.microsoft.com/office/powerpoint/2010/main" val="3456988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DCE9B-2934-4B7F-9CB3-E41DFFC4CC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3F6A37-1447-45BC-9EEA-52FF2AE92C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A4EC95-FF74-4F7B-BC0A-9054A414C9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0D3559-1CD6-44AA-94E8-837AB87C55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92A7E9-99C3-4FB7-A1BB-59E04A02E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70F295-9D1A-451B-82E2-1805304098BA}"/>
              </a:ext>
            </a:extLst>
          </p:cNvPr>
          <p:cNvSpPr>
            <a:spLocks noGrp="1"/>
          </p:cNvSpPr>
          <p:nvPr>
            <p:ph type="dt" sz="half" idx="10"/>
          </p:nvPr>
        </p:nvSpPr>
        <p:spPr/>
        <p:txBody>
          <a:bodyPr/>
          <a:lstStyle/>
          <a:p>
            <a:fld id="{B984F8D5-E25E-4F7C-B1E2-93147B6F7510}" type="datetimeFigureOut">
              <a:rPr lang="en-US" smtClean="0"/>
              <a:t>8/6/2020</a:t>
            </a:fld>
            <a:endParaRPr lang="en-US"/>
          </a:p>
        </p:txBody>
      </p:sp>
      <p:sp>
        <p:nvSpPr>
          <p:cNvPr id="8" name="Footer Placeholder 7">
            <a:extLst>
              <a:ext uri="{FF2B5EF4-FFF2-40B4-BE49-F238E27FC236}">
                <a16:creationId xmlns:a16="http://schemas.microsoft.com/office/drawing/2014/main" id="{DC5E2BC1-7766-499D-B17C-0986ACBC2D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52B017-F1F4-43EA-A199-CD86D10DF5AD}"/>
              </a:ext>
            </a:extLst>
          </p:cNvPr>
          <p:cNvSpPr>
            <a:spLocks noGrp="1"/>
          </p:cNvSpPr>
          <p:nvPr>
            <p:ph type="sldNum" sz="quarter" idx="12"/>
          </p:nvPr>
        </p:nvSpPr>
        <p:spPr/>
        <p:txBody>
          <a:bodyPr/>
          <a:lstStyle/>
          <a:p>
            <a:fld id="{42571DAE-1F2B-42BB-8826-D99425C22373}" type="slidenum">
              <a:rPr lang="en-US" smtClean="0"/>
              <a:t>‹#›</a:t>
            </a:fld>
            <a:endParaRPr lang="en-US"/>
          </a:p>
        </p:txBody>
      </p:sp>
    </p:spTree>
    <p:extLst>
      <p:ext uri="{BB962C8B-B14F-4D97-AF65-F5344CB8AC3E}">
        <p14:creationId xmlns:p14="http://schemas.microsoft.com/office/powerpoint/2010/main" val="2898590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4671-D162-470A-8BF1-9FF777C237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48D30E-D93A-41DC-89B2-A32B1493EABC}"/>
              </a:ext>
            </a:extLst>
          </p:cNvPr>
          <p:cNvSpPr>
            <a:spLocks noGrp="1"/>
          </p:cNvSpPr>
          <p:nvPr>
            <p:ph type="dt" sz="half" idx="10"/>
          </p:nvPr>
        </p:nvSpPr>
        <p:spPr/>
        <p:txBody>
          <a:bodyPr/>
          <a:lstStyle/>
          <a:p>
            <a:fld id="{B984F8D5-E25E-4F7C-B1E2-93147B6F7510}" type="datetimeFigureOut">
              <a:rPr lang="en-US" smtClean="0"/>
              <a:t>8/6/2020</a:t>
            </a:fld>
            <a:endParaRPr lang="en-US"/>
          </a:p>
        </p:txBody>
      </p:sp>
      <p:sp>
        <p:nvSpPr>
          <p:cNvPr id="4" name="Footer Placeholder 3">
            <a:extLst>
              <a:ext uri="{FF2B5EF4-FFF2-40B4-BE49-F238E27FC236}">
                <a16:creationId xmlns:a16="http://schemas.microsoft.com/office/drawing/2014/main" id="{62C98483-1A41-4A34-B719-25CCDE1427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7D39B8-20C3-4C11-BBEF-2154140A9F60}"/>
              </a:ext>
            </a:extLst>
          </p:cNvPr>
          <p:cNvSpPr>
            <a:spLocks noGrp="1"/>
          </p:cNvSpPr>
          <p:nvPr>
            <p:ph type="sldNum" sz="quarter" idx="12"/>
          </p:nvPr>
        </p:nvSpPr>
        <p:spPr/>
        <p:txBody>
          <a:bodyPr/>
          <a:lstStyle/>
          <a:p>
            <a:fld id="{42571DAE-1F2B-42BB-8826-D99425C22373}" type="slidenum">
              <a:rPr lang="en-US" smtClean="0"/>
              <a:t>‹#›</a:t>
            </a:fld>
            <a:endParaRPr lang="en-US"/>
          </a:p>
        </p:txBody>
      </p:sp>
    </p:spTree>
    <p:extLst>
      <p:ext uri="{BB962C8B-B14F-4D97-AF65-F5344CB8AC3E}">
        <p14:creationId xmlns:p14="http://schemas.microsoft.com/office/powerpoint/2010/main" val="2479072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249E51-4929-4F62-BA76-DB28BC39E318}"/>
              </a:ext>
            </a:extLst>
          </p:cNvPr>
          <p:cNvSpPr>
            <a:spLocks noGrp="1"/>
          </p:cNvSpPr>
          <p:nvPr>
            <p:ph type="dt" sz="half" idx="10"/>
          </p:nvPr>
        </p:nvSpPr>
        <p:spPr/>
        <p:txBody>
          <a:bodyPr/>
          <a:lstStyle/>
          <a:p>
            <a:fld id="{B984F8D5-E25E-4F7C-B1E2-93147B6F7510}" type="datetimeFigureOut">
              <a:rPr lang="en-US" smtClean="0"/>
              <a:t>8/6/2020</a:t>
            </a:fld>
            <a:endParaRPr lang="en-US"/>
          </a:p>
        </p:txBody>
      </p:sp>
      <p:sp>
        <p:nvSpPr>
          <p:cNvPr id="3" name="Footer Placeholder 2">
            <a:extLst>
              <a:ext uri="{FF2B5EF4-FFF2-40B4-BE49-F238E27FC236}">
                <a16:creationId xmlns:a16="http://schemas.microsoft.com/office/drawing/2014/main" id="{073880EF-B2A2-4273-B11E-C3B5429DE4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7B8D5C-2FAB-4421-B008-C0030BA46538}"/>
              </a:ext>
            </a:extLst>
          </p:cNvPr>
          <p:cNvSpPr>
            <a:spLocks noGrp="1"/>
          </p:cNvSpPr>
          <p:nvPr>
            <p:ph type="sldNum" sz="quarter" idx="12"/>
          </p:nvPr>
        </p:nvSpPr>
        <p:spPr/>
        <p:txBody>
          <a:bodyPr/>
          <a:lstStyle/>
          <a:p>
            <a:fld id="{42571DAE-1F2B-42BB-8826-D99425C22373}" type="slidenum">
              <a:rPr lang="en-US" smtClean="0"/>
              <a:t>‹#›</a:t>
            </a:fld>
            <a:endParaRPr lang="en-US"/>
          </a:p>
        </p:txBody>
      </p:sp>
    </p:spTree>
    <p:extLst>
      <p:ext uri="{BB962C8B-B14F-4D97-AF65-F5344CB8AC3E}">
        <p14:creationId xmlns:p14="http://schemas.microsoft.com/office/powerpoint/2010/main" val="997560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6032-CF08-4C4A-A655-3F7A112423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2D24B7-C58C-4F3E-842C-AF18BE05CF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F75809-12E8-4ACA-94D4-E3010C0D1E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CD5D7-3908-4300-BD83-28F6F6C731D8}"/>
              </a:ext>
            </a:extLst>
          </p:cNvPr>
          <p:cNvSpPr>
            <a:spLocks noGrp="1"/>
          </p:cNvSpPr>
          <p:nvPr>
            <p:ph type="dt" sz="half" idx="10"/>
          </p:nvPr>
        </p:nvSpPr>
        <p:spPr/>
        <p:txBody>
          <a:bodyPr/>
          <a:lstStyle/>
          <a:p>
            <a:fld id="{B984F8D5-E25E-4F7C-B1E2-93147B6F7510}" type="datetimeFigureOut">
              <a:rPr lang="en-US" smtClean="0"/>
              <a:t>8/6/2020</a:t>
            </a:fld>
            <a:endParaRPr lang="en-US"/>
          </a:p>
        </p:txBody>
      </p:sp>
      <p:sp>
        <p:nvSpPr>
          <p:cNvPr id="6" name="Footer Placeholder 5">
            <a:extLst>
              <a:ext uri="{FF2B5EF4-FFF2-40B4-BE49-F238E27FC236}">
                <a16:creationId xmlns:a16="http://schemas.microsoft.com/office/drawing/2014/main" id="{B79E4A7D-3094-47AD-84C1-389EA6A596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FCD95A-CE52-4A01-BCE6-11BF7C901FF5}"/>
              </a:ext>
            </a:extLst>
          </p:cNvPr>
          <p:cNvSpPr>
            <a:spLocks noGrp="1"/>
          </p:cNvSpPr>
          <p:nvPr>
            <p:ph type="sldNum" sz="quarter" idx="12"/>
          </p:nvPr>
        </p:nvSpPr>
        <p:spPr/>
        <p:txBody>
          <a:bodyPr/>
          <a:lstStyle/>
          <a:p>
            <a:fld id="{42571DAE-1F2B-42BB-8826-D99425C22373}" type="slidenum">
              <a:rPr lang="en-US" smtClean="0"/>
              <a:t>‹#›</a:t>
            </a:fld>
            <a:endParaRPr lang="en-US"/>
          </a:p>
        </p:txBody>
      </p:sp>
    </p:spTree>
    <p:extLst>
      <p:ext uri="{BB962C8B-B14F-4D97-AF65-F5344CB8AC3E}">
        <p14:creationId xmlns:p14="http://schemas.microsoft.com/office/powerpoint/2010/main" val="3314159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BAA9B-6DB0-45CD-AB4F-EB6B35A545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5E538A-D1CA-4AFF-A383-D3C00B7871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F18F3C-C8A8-4858-B48F-03215787D7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30F3CA-D561-460E-BCED-C7D9A2350C30}"/>
              </a:ext>
            </a:extLst>
          </p:cNvPr>
          <p:cNvSpPr>
            <a:spLocks noGrp="1"/>
          </p:cNvSpPr>
          <p:nvPr>
            <p:ph type="dt" sz="half" idx="10"/>
          </p:nvPr>
        </p:nvSpPr>
        <p:spPr/>
        <p:txBody>
          <a:bodyPr/>
          <a:lstStyle/>
          <a:p>
            <a:fld id="{B984F8D5-E25E-4F7C-B1E2-93147B6F7510}" type="datetimeFigureOut">
              <a:rPr lang="en-US" smtClean="0"/>
              <a:t>8/6/2020</a:t>
            </a:fld>
            <a:endParaRPr lang="en-US"/>
          </a:p>
        </p:txBody>
      </p:sp>
      <p:sp>
        <p:nvSpPr>
          <p:cNvPr id="6" name="Footer Placeholder 5">
            <a:extLst>
              <a:ext uri="{FF2B5EF4-FFF2-40B4-BE49-F238E27FC236}">
                <a16:creationId xmlns:a16="http://schemas.microsoft.com/office/drawing/2014/main" id="{E6331919-0ECA-4EDC-90D2-2C2E8C5C3F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41ADBB-A9D5-48D4-806F-6985B8535775}"/>
              </a:ext>
            </a:extLst>
          </p:cNvPr>
          <p:cNvSpPr>
            <a:spLocks noGrp="1"/>
          </p:cNvSpPr>
          <p:nvPr>
            <p:ph type="sldNum" sz="quarter" idx="12"/>
          </p:nvPr>
        </p:nvSpPr>
        <p:spPr/>
        <p:txBody>
          <a:bodyPr/>
          <a:lstStyle/>
          <a:p>
            <a:fld id="{42571DAE-1F2B-42BB-8826-D99425C22373}" type="slidenum">
              <a:rPr lang="en-US" smtClean="0"/>
              <a:t>‹#›</a:t>
            </a:fld>
            <a:endParaRPr lang="en-US"/>
          </a:p>
        </p:txBody>
      </p:sp>
    </p:spTree>
    <p:extLst>
      <p:ext uri="{BB962C8B-B14F-4D97-AF65-F5344CB8AC3E}">
        <p14:creationId xmlns:p14="http://schemas.microsoft.com/office/powerpoint/2010/main" val="4163927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6E3701-A7D9-4C8A-B0FE-1B691A9D70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CF5E6E-FC83-4E1A-87FF-7C8D46930F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29B012-7DAE-47E8-8BEB-8CBA5C5217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84F8D5-E25E-4F7C-B1E2-93147B6F7510}" type="datetimeFigureOut">
              <a:rPr lang="en-US" smtClean="0"/>
              <a:t>8/6/2020</a:t>
            </a:fld>
            <a:endParaRPr lang="en-US"/>
          </a:p>
        </p:txBody>
      </p:sp>
      <p:sp>
        <p:nvSpPr>
          <p:cNvPr id="5" name="Footer Placeholder 4">
            <a:extLst>
              <a:ext uri="{FF2B5EF4-FFF2-40B4-BE49-F238E27FC236}">
                <a16:creationId xmlns:a16="http://schemas.microsoft.com/office/drawing/2014/main" id="{666415F1-D739-4722-AD09-D01C3D54E1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A5B569-FDE4-4CAC-9DAF-F7DE56A40B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571DAE-1F2B-42BB-8826-D99425C22373}" type="slidenum">
              <a:rPr lang="en-US" smtClean="0"/>
              <a:t>‹#›</a:t>
            </a:fld>
            <a:endParaRPr lang="en-US"/>
          </a:p>
        </p:txBody>
      </p:sp>
    </p:spTree>
    <p:extLst>
      <p:ext uri="{BB962C8B-B14F-4D97-AF65-F5344CB8AC3E}">
        <p14:creationId xmlns:p14="http://schemas.microsoft.com/office/powerpoint/2010/main" val="2823687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notesSlide" Target="../notesSlides/notesSlide9.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10" Type="http://schemas.openxmlformats.org/officeDocument/2006/relationships/image" Target="../media/image12.jpeg"/><Relationship Id="rId4" Type="http://schemas.openxmlformats.org/officeDocument/2006/relationships/image" Target="../media/image21.png"/><Relationship Id="rId9"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notesSlide" Target="../notesSlides/notesSlide4.xml"/><Relationship Id="rId7" Type="http://schemas.openxmlformats.org/officeDocument/2006/relationships/image" Target="../media/image11.sv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8.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6CC5-F777-4A08-8B54-38B4331162E9}"/>
              </a:ext>
            </a:extLst>
          </p:cNvPr>
          <p:cNvSpPr>
            <a:spLocks noGrp="1"/>
          </p:cNvSpPr>
          <p:nvPr>
            <p:ph type="ctrTitle"/>
          </p:nvPr>
        </p:nvSpPr>
        <p:spPr/>
        <p:txBody>
          <a:bodyPr>
            <a:normAutofit/>
          </a:bodyPr>
          <a:lstStyle/>
          <a:p>
            <a:r>
              <a:rPr lang="en-US" sz="4500" b="1" dirty="0">
                <a:latin typeface="Helvetica" panose="020B0604020202020204" pitchFamily="34" charset="0"/>
                <a:cs typeface="Helvetica" panose="020B0604020202020204" pitchFamily="34" charset="0"/>
              </a:rPr>
              <a:t>CST For Unilateral Magnet &amp; RF Probe Simulation</a:t>
            </a:r>
          </a:p>
        </p:txBody>
      </p:sp>
      <p:sp>
        <p:nvSpPr>
          <p:cNvPr id="3" name="Subtitle 2">
            <a:extLst>
              <a:ext uri="{FF2B5EF4-FFF2-40B4-BE49-F238E27FC236}">
                <a16:creationId xmlns:a16="http://schemas.microsoft.com/office/drawing/2014/main" id="{8620A966-8E44-4077-937C-3D44095E8C36}"/>
              </a:ext>
            </a:extLst>
          </p:cNvPr>
          <p:cNvSpPr>
            <a:spLocks noGrp="1"/>
          </p:cNvSpPr>
          <p:nvPr>
            <p:ph type="subTitle" idx="1"/>
          </p:nvPr>
        </p:nvSpPr>
        <p:spPr/>
        <p:txBody>
          <a:bodyPr/>
          <a:lstStyle/>
          <a:p>
            <a:r>
              <a:rPr lang="en-US" dirty="0">
                <a:latin typeface="Helvetica" panose="020B0604020202020204" pitchFamily="34" charset="0"/>
                <a:cs typeface="Helvetica" panose="020B0604020202020204" pitchFamily="34" charset="0"/>
              </a:rPr>
              <a:t>Devin Morin</a:t>
            </a:r>
          </a:p>
          <a:p>
            <a:r>
              <a:rPr lang="en-US" dirty="0">
                <a:latin typeface="Helvetica" panose="020B0604020202020204" pitchFamily="34" charset="0"/>
                <a:cs typeface="Helvetica" panose="020B0604020202020204" pitchFamily="34" charset="0"/>
              </a:rPr>
              <a:t>August 6, 2020</a:t>
            </a:r>
            <a:endParaRPr lang="en-US" baseline="30000" dirty="0">
              <a:latin typeface="Helvetica" panose="020B0604020202020204" pitchFamily="34" charset="0"/>
              <a:cs typeface="Helvetica" panose="020B0604020202020204" pitchFamily="34" charset="0"/>
            </a:endParaRPr>
          </a:p>
          <a:p>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701602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8696A7B-91BB-444B-B731-29889E70699A}"/>
              </a:ext>
            </a:extLst>
          </p:cNvPr>
          <p:cNvSpPr txBox="1"/>
          <p:nvPr/>
        </p:nvSpPr>
        <p:spPr>
          <a:xfrm>
            <a:off x="0" y="1619250"/>
            <a:ext cx="6572250" cy="3778250"/>
          </a:xfrm>
          <a:prstGeom prst="rect">
            <a:avLst/>
          </a:prstGeom>
        </p:spPr>
        <p:txBody>
          <a:bodyPr vert="horz" lIns="91440" tIns="45720" rIns="91440" bIns="45720" rtlCol="0" anchor="ctr">
            <a:noAutofit/>
          </a:bodyPr>
          <a:lstStyle/>
          <a:p>
            <a:pPr marL="342900" indent="-228600">
              <a:lnSpc>
                <a:spcPct val="90000"/>
              </a:lnSpc>
              <a:spcAft>
                <a:spcPts val="600"/>
              </a:spcAft>
              <a:buFont typeface="Arial" panose="020B0604020202020204" pitchFamily="34" charset="0"/>
              <a:buChar char="•"/>
            </a:pPr>
            <a:r>
              <a:rPr lang="en-US" sz="2500" dirty="0">
                <a:latin typeface="Helvetica" panose="020B0604020202020204" pitchFamily="34" charset="0"/>
                <a:cs typeface="Helvetica" panose="020B0604020202020204" pitchFamily="34" charset="0"/>
              </a:rPr>
              <a:t>B1 is amplified by surface currents</a:t>
            </a:r>
          </a:p>
          <a:p>
            <a:pPr marL="342900" indent="-228600">
              <a:lnSpc>
                <a:spcPct val="90000"/>
              </a:lnSpc>
              <a:spcAft>
                <a:spcPts val="600"/>
              </a:spcAft>
              <a:buFont typeface="Arial" panose="020B0604020202020204" pitchFamily="34" charset="0"/>
              <a:buChar char="•"/>
            </a:pPr>
            <a:r>
              <a:rPr lang="en-US" sz="2500" dirty="0">
                <a:latin typeface="Helvetica" panose="020B0604020202020204" pitchFamily="34" charset="0"/>
                <a:cs typeface="Helvetica" panose="020B0604020202020204" pitchFamily="34" charset="0"/>
              </a:rPr>
              <a:t>Utilizing a low field region compared to within the coil</a:t>
            </a:r>
          </a:p>
          <a:p>
            <a:pPr marL="342900" indent="-228600">
              <a:lnSpc>
                <a:spcPct val="90000"/>
              </a:lnSpc>
              <a:spcAft>
                <a:spcPts val="600"/>
              </a:spcAft>
              <a:buFont typeface="Arial" panose="020B0604020202020204" pitchFamily="34" charset="0"/>
              <a:buChar char="•"/>
            </a:pPr>
            <a:endParaRPr lang="en-US" sz="2500" dirty="0">
              <a:latin typeface="Helvetica" panose="020B0604020202020204" pitchFamily="34" charset="0"/>
              <a:cs typeface="Helvetica" panose="020B0604020202020204" pitchFamily="34" charset="0"/>
            </a:endParaRPr>
          </a:p>
          <a:p>
            <a:pPr marL="342900" indent="-228600">
              <a:lnSpc>
                <a:spcPct val="90000"/>
              </a:lnSpc>
              <a:spcAft>
                <a:spcPts val="600"/>
              </a:spcAft>
              <a:buFont typeface="Arial" panose="020B0604020202020204" pitchFamily="34" charset="0"/>
              <a:buChar char="•"/>
            </a:pPr>
            <a:r>
              <a:rPr lang="en-US" sz="2500" dirty="0">
                <a:latin typeface="Helvetica" panose="020B0604020202020204" pitchFamily="34" charset="0"/>
                <a:cs typeface="Helvetica" panose="020B0604020202020204" pitchFamily="34" charset="0"/>
              </a:rPr>
              <a:t>As the coil is brought closer to the copper sheet, B1 increases.</a:t>
            </a:r>
          </a:p>
          <a:p>
            <a:pPr marL="342900" indent="-228600">
              <a:lnSpc>
                <a:spcPct val="90000"/>
              </a:lnSpc>
              <a:spcAft>
                <a:spcPts val="600"/>
              </a:spcAft>
              <a:buFont typeface="Arial" panose="020B0604020202020204" pitchFamily="34" charset="0"/>
              <a:buChar char="•"/>
            </a:pPr>
            <a:endParaRPr lang="en-US" sz="2500" dirty="0">
              <a:latin typeface="Helvetica" panose="020B0604020202020204" pitchFamily="34" charset="0"/>
              <a:cs typeface="Helvetica" panose="020B0604020202020204" pitchFamily="34" charset="0"/>
            </a:endParaRPr>
          </a:p>
          <a:p>
            <a:pPr marL="342900" indent="-228600">
              <a:lnSpc>
                <a:spcPct val="90000"/>
              </a:lnSpc>
              <a:spcAft>
                <a:spcPts val="600"/>
              </a:spcAft>
              <a:buFont typeface="Arial" panose="020B0604020202020204" pitchFamily="34" charset="0"/>
              <a:buChar char="•"/>
            </a:pPr>
            <a:endParaRPr lang="en-US" sz="2500" dirty="0">
              <a:latin typeface="Helvetica" panose="020B0604020202020204" pitchFamily="34" charset="0"/>
              <a:cs typeface="Helvetica" panose="020B0604020202020204" pitchFamily="34" charset="0"/>
            </a:endParaRPr>
          </a:p>
        </p:txBody>
      </p:sp>
      <p:sp>
        <p:nvSpPr>
          <p:cNvPr id="17" name="Title 1">
            <a:extLst>
              <a:ext uri="{FF2B5EF4-FFF2-40B4-BE49-F238E27FC236}">
                <a16:creationId xmlns:a16="http://schemas.microsoft.com/office/drawing/2014/main" id="{FE3D373F-50BC-4EF0-8DF4-2CA8BD568A70}"/>
              </a:ext>
            </a:extLst>
          </p:cNvPr>
          <p:cNvSpPr txBox="1">
            <a:spLocks/>
          </p:cNvSpPr>
          <p:nvPr/>
        </p:nvSpPr>
        <p:spPr>
          <a:xfrm>
            <a:off x="673100" y="216030"/>
            <a:ext cx="115189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b="1" dirty="0">
                <a:latin typeface="Helvetica" panose="020B0604020202020204" pitchFamily="34" charset="0"/>
                <a:cs typeface="Helvetica" panose="020B0604020202020204" pitchFamily="34" charset="0"/>
              </a:rPr>
              <a:t>Surface Loop VS Counter-Wound</a:t>
            </a:r>
          </a:p>
        </p:txBody>
      </p:sp>
      <p:pic>
        <p:nvPicPr>
          <p:cNvPr id="7" name="Picture 6" descr="A close up of a piece of paper&#10;&#10;Description automatically generated">
            <a:extLst>
              <a:ext uri="{FF2B5EF4-FFF2-40B4-BE49-F238E27FC236}">
                <a16:creationId xmlns:a16="http://schemas.microsoft.com/office/drawing/2014/main" id="{A3421B9C-7C74-40EB-8AD5-59C6246E2E39}"/>
              </a:ext>
            </a:extLst>
          </p:cNvPr>
          <p:cNvPicPr>
            <a:picLocks noChangeAspect="1"/>
          </p:cNvPicPr>
          <p:nvPr/>
        </p:nvPicPr>
        <p:blipFill rotWithShape="1">
          <a:blip r:embed="rId4">
            <a:extLst>
              <a:ext uri="{28A0092B-C50C-407E-A947-70E740481C1C}">
                <a14:useLocalDpi xmlns:a14="http://schemas.microsoft.com/office/drawing/2010/main" val="0"/>
              </a:ext>
            </a:extLst>
          </a:blip>
          <a:srcRect t="807" r="-1" b="-1"/>
          <a:stretch/>
        </p:blipFill>
        <p:spPr>
          <a:xfrm>
            <a:off x="6903508" y="1769034"/>
            <a:ext cx="4326467" cy="2328172"/>
          </a:xfrm>
          <a:prstGeom prst="rect">
            <a:avLst/>
          </a:prstGeom>
        </p:spPr>
      </p:pic>
      <p:sp>
        <p:nvSpPr>
          <p:cNvPr id="2" name="Rectangle 1">
            <a:extLst>
              <a:ext uri="{FF2B5EF4-FFF2-40B4-BE49-F238E27FC236}">
                <a16:creationId xmlns:a16="http://schemas.microsoft.com/office/drawing/2014/main" id="{6EA20A3B-2CCA-4DB4-B256-8985A859F076}"/>
              </a:ext>
            </a:extLst>
          </p:cNvPr>
          <p:cNvSpPr/>
          <p:nvPr/>
        </p:nvSpPr>
        <p:spPr>
          <a:xfrm>
            <a:off x="8684419" y="2133600"/>
            <a:ext cx="695325" cy="485775"/>
          </a:xfrm>
          <a:prstGeom prst="rect">
            <a:avLst/>
          </a:prstGeom>
          <a:solidFill>
            <a:schemeClr val="bg1">
              <a:alpha val="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FE67FB4-C250-4D30-892A-B5461109CDAD}"/>
              </a:ext>
            </a:extLst>
          </p:cNvPr>
          <p:cNvSpPr txBox="1"/>
          <p:nvPr/>
        </p:nvSpPr>
        <p:spPr>
          <a:xfrm>
            <a:off x="8353424" y="1785938"/>
            <a:ext cx="1900237" cy="369332"/>
          </a:xfrm>
          <a:prstGeom prst="rect">
            <a:avLst/>
          </a:prstGeom>
          <a:noFill/>
        </p:spPr>
        <p:txBody>
          <a:bodyPr wrap="square" rtlCol="0">
            <a:spAutoFit/>
          </a:bodyPr>
          <a:lstStyle/>
          <a:p>
            <a:r>
              <a:rPr lang="en-US" b="1" dirty="0">
                <a:latin typeface="Helvetica" panose="020B0604020202020204" pitchFamily="34" charset="0"/>
                <a:cs typeface="Helvetica" panose="020B0604020202020204" pitchFamily="34" charset="0"/>
              </a:rPr>
              <a:t>Sample region</a:t>
            </a:r>
          </a:p>
        </p:txBody>
      </p:sp>
      <p:pic>
        <p:nvPicPr>
          <p:cNvPr id="5" name="Graphic 4">
            <a:extLst>
              <a:ext uri="{FF2B5EF4-FFF2-40B4-BE49-F238E27FC236}">
                <a16:creationId xmlns:a16="http://schemas.microsoft.com/office/drawing/2014/main" id="{6CDE88C0-6514-4833-BFA5-D169A69C5C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97715" y="1623977"/>
            <a:ext cx="5594524" cy="4195894"/>
          </a:xfrm>
          <a:prstGeom prst="rect">
            <a:avLst/>
          </a:prstGeom>
        </p:spPr>
      </p:pic>
      <p:pic>
        <p:nvPicPr>
          <p:cNvPr id="9" name="Graphic 8">
            <a:extLst>
              <a:ext uri="{FF2B5EF4-FFF2-40B4-BE49-F238E27FC236}">
                <a16:creationId xmlns:a16="http://schemas.microsoft.com/office/drawing/2014/main" id="{FD4886BA-1C5D-4D02-9025-3BA4EB843C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9168" y="1785938"/>
            <a:ext cx="5439712" cy="4004536"/>
          </a:xfrm>
          <a:prstGeom prst="rect">
            <a:avLst/>
          </a:prstGeom>
        </p:spPr>
      </p:pic>
      <p:grpSp>
        <p:nvGrpSpPr>
          <p:cNvPr id="23" name="Group 22">
            <a:extLst>
              <a:ext uri="{FF2B5EF4-FFF2-40B4-BE49-F238E27FC236}">
                <a16:creationId xmlns:a16="http://schemas.microsoft.com/office/drawing/2014/main" id="{48B44DF1-4E82-4CFD-B023-433C2DE30158}"/>
              </a:ext>
            </a:extLst>
          </p:cNvPr>
          <p:cNvGrpSpPr/>
          <p:nvPr/>
        </p:nvGrpSpPr>
        <p:grpSpPr>
          <a:xfrm>
            <a:off x="2669382" y="2721114"/>
            <a:ext cx="9028297" cy="2440305"/>
            <a:chOff x="2669382" y="2721114"/>
            <a:chExt cx="9028297" cy="2440305"/>
          </a:xfrm>
        </p:grpSpPr>
        <p:cxnSp>
          <p:nvCxnSpPr>
            <p:cNvPr id="14" name="Straight Arrow Connector 13">
              <a:extLst>
                <a:ext uri="{FF2B5EF4-FFF2-40B4-BE49-F238E27FC236}">
                  <a16:creationId xmlns:a16="http://schemas.microsoft.com/office/drawing/2014/main" id="{6F4D6870-336A-4A12-8517-39D7883EC43B}"/>
                </a:ext>
              </a:extLst>
            </p:cNvPr>
            <p:cNvCxnSpPr>
              <a:cxnSpLocks/>
            </p:cNvCxnSpPr>
            <p:nvPr/>
          </p:nvCxnSpPr>
          <p:spPr>
            <a:xfrm flipH="1">
              <a:off x="8818722" y="2903220"/>
              <a:ext cx="6529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0A6F8B6-08A2-45D7-9D02-43E8A43B9339}"/>
                </a:ext>
              </a:extLst>
            </p:cNvPr>
            <p:cNvCxnSpPr>
              <a:cxnSpLocks/>
            </p:cNvCxnSpPr>
            <p:nvPr/>
          </p:nvCxnSpPr>
          <p:spPr>
            <a:xfrm flipH="1">
              <a:off x="2669382" y="4884420"/>
              <a:ext cx="17044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F21B5EC-5F55-46C7-8CC6-EC59DEA6BA72}"/>
                </a:ext>
              </a:extLst>
            </p:cNvPr>
            <p:cNvSpPr txBox="1"/>
            <p:nvPr/>
          </p:nvSpPr>
          <p:spPr>
            <a:xfrm>
              <a:off x="4406838" y="4453533"/>
              <a:ext cx="2224829" cy="707886"/>
            </a:xfrm>
            <a:prstGeom prst="rect">
              <a:avLst/>
            </a:prstGeom>
            <a:noFill/>
          </p:spPr>
          <p:txBody>
            <a:bodyPr wrap="square" rtlCol="0">
              <a:spAutoFit/>
            </a:bodyPr>
            <a:lstStyle/>
            <a:p>
              <a:r>
                <a:rPr lang="en-US" sz="2000" dirty="0">
                  <a:latin typeface="Helvetica" panose="020B0604020202020204" pitchFamily="34" charset="0"/>
                  <a:cs typeface="Helvetica" panose="020B0604020202020204" pitchFamily="34" charset="0"/>
                </a:rPr>
                <a:t>Worst case scenario</a:t>
              </a:r>
            </a:p>
          </p:txBody>
        </p:sp>
        <p:sp>
          <p:nvSpPr>
            <p:cNvPr id="22" name="TextBox 21">
              <a:extLst>
                <a:ext uri="{FF2B5EF4-FFF2-40B4-BE49-F238E27FC236}">
                  <a16:creationId xmlns:a16="http://schemas.microsoft.com/office/drawing/2014/main" id="{AFA1DC46-52AA-4890-BE02-F4B1DE11F584}"/>
                </a:ext>
              </a:extLst>
            </p:cNvPr>
            <p:cNvSpPr txBox="1"/>
            <p:nvPr/>
          </p:nvSpPr>
          <p:spPr>
            <a:xfrm>
              <a:off x="9472850" y="2721114"/>
              <a:ext cx="2224829" cy="707886"/>
            </a:xfrm>
            <a:prstGeom prst="rect">
              <a:avLst/>
            </a:prstGeom>
            <a:noFill/>
          </p:spPr>
          <p:txBody>
            <a:bodyPr wrap="square" rtlCol="0">
              <a:spAutoFit/>
            </a:bodyPr>
            <a:lstStyle/>
            <a:p>
              <a:r>
                <a:rPr lang="en-US" sz="2000" dirty="0">
                  <a:latin typeface="Helvetica" panose="020B0604020202020204" pitchFamily="34" charset="0"/>
                  <a:cs typeface="Helvetica" panose="020B0604020202020204" pitchFamily="34" charset="0"/>
                </a:rPr>
                <a:t>Best case scenario</a:t>
              </a:r>
            </a:p>
          </p:txBody>
        </p:sp>
      </p:grpSp>
      <p:sp>
        <p:nvSpPr>
          <p:cNvPr id="25" name="TextBox 24">
            <a:extLst>
              <a:ext uri="{FF2B5EF4-FFF2-40B4-BE49-F238E27FC236}">
                <a16:creationId xmlns:a16="http://schemas.microsoft.com/office/drawing/2014/main" id="{44621AA8-756D-477E-845C-E218587B3879}"/>
              </a:ext>
            </a:extLst>
          </p:cNvPr>
          <p:cNvSpPr txBox="1"/>
          <p:nvPr/>
        </p:nvSpPr>
        <p:spPr>
          <a:xfrm>
            <a:off x="2738665" y="1550126"/>
            <a:ext cx="1866900" cy="369332"/>
          </a:xfrm>
          <a:prstGeom prst="rect">
            <a:avLst/>
          </a:prstGeom>
          <a:noFill/>
        </p:spPr>
        <p:txBody>
          <a:bodyPr wrap="square" rtlCol="0">
            <a:spAutoFit/>
          </a:bodyPr>
          <a:lstStyle/>
          <a:p>
            <a:r>
              <a:rPr lang="en-US" b="1" u="sng" dirty="0">
                <a:latin typeface="Helvetica" panose="020B0604020202020204" pitchFamily="34" charset="0"/>
                <a:cs typeface="Helvetica" panose="020B0604020202020204" pitchFamily="34" charset="0"/>
              </a:rPr>
              <a:t>Surface Loop</a:t>
            </a:r>
          </a:p>
        </p:txBody>
      </p:sp>
      <p:sp>
        <p:nvSpPr>
          <p:cNvPr id="26" name="TextBox 25">
            <a:extLst>
              <a:ext uri="{FF2B5EF4-FFF2-40B4-BE49-F238E27FC236}">
                <a16:creationId xmlns:a16="http://schemas.microsoft.com/office/drawing/2014/main" id="{32DF5D4B-ABEE-45F0-959C-9F92E5CF7228}"/>
              </a:ext>
            </a:extLst>
          </p:cNvPr>
          <p:cNvSpPr txBox="1"/>
          <p:nvPr/>
        </p:nvSpPr>
        <p:spPr>
          <a:xfrm>
            <a:off x="8364400" y="1481895"/>
            <a:ext cx="2519102" cy="369332"/>
          </a:xfrm>
          <a:prstGeom prst="rect">
            <a:avLst/>
          </a:prstGeom>
          <a:noFill/>
        </p:spPr>
        <p:txBody>
          <a:bodyPr wrap="square" rtlCol="0">
            <a:spAutoFit/>
          </a:bodyPr>
          <a:lstStyle/>
          <a:p>
            <a:r>
              <a:rPr lang="en-US" b="1" u="sng" dirty="0">
                <a:latin typeface="Helvetica" panose="020B0604020202020204" pitchFamily="34" charset="0"/>
                <a:cs typeface="Helvetica" panose="020B0604020202020204" pitchFamily="34" charset="0"/>
              </a:rPr>
              <a:t>Counter-Wound</a:t>
            </a:r>
          </a:p>
        </p:txBody>
      </p:sp>
      <p:sp>
        <p:nvSpPr>
          <p:cNvPr id="27" name="TextBox 26">
            <a:extLst>
              <a:ext uri="{FF2B5EF4-FFF2-40B4-BE49-F238E27FC236}">
                <a16:creationId xmlns:a16="http://schemas.microsoft.com/office/drawing/2014/main" id="{092C15E6-4894-46E9-80D9-DD6EF5D4B9DD}"/>
              </a:ext>
            </a:extLst>
          </p:cNvPr>
          <p:cNvSpPr txBox="1"/>
          <p:nvPr/>
        </p:nvSpPr>
        <p:spPr>
          <a:xfrm>
            <a:off x="1374392" y="6087341"/>
            <a:ext cx="10116315" cy="369332"/>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Counter-wound design is practically equivalent to the surface loop in the worst-case scenario!</a:t>
            </a:r>
          </a:p>
        </p:txBody>
      </p:sp>
    </p:spTree>
    <p:custDataLst>
      <p:tags r:id="rId1"/>
    </p:custDataLst>
    <p:extLst>
      <p:ext uri="{BB962C8B-B14F-4D97-AF65-F5344CB8AC3E}">
        <p14:creationId xmlns:p14="http://schemas.microsoft.com/office/powerpoint/2010/main" val="45412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5">
                                            <p:txEl>
                                              <p:pRg st="1" end="1"/>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5">
                                            <p:txEl>
                                              <p:pRg st="3" end="3"/>
                                            </p:txEl>
                                          </p:spTgt>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8696A7B-91BB-444B-B731-29889E70699A}"/>
              </a:ext>
            </a:extLst>
          </p:cNvPr>
          <p:cNvSpPr txBox="1"/>
          <p:nvPr/>
        </p:nvSpPr>
        <p:spPr>
          <a:xfrm>
            <a:off x="0" y="1"/>
            <a:ext cx="12192000" cy="6858000"/>
          </a:xfrm>
          <a:prstGeom prst="rect">
            <a:avLst/>
          </a:prstGeom>
        </p:spPr>
        <p:txBody>
          <a:bodyPr vert="horz" lIns="91440" tIns="45720" rIns="91440" bIns="45720" rtlCol="0" anchor="ctr">
            <a:noAutofit/>
          </a:bodyPr>
          <a:lstStyle/>
          <a:p>
            <a:pPr marL="114300">
              <a:lnSpc>
                <a:spcPct val="90000"/>
              </a:lnSpc>
              <a:spcAft>
                <a:spcPts val="600"/>
              </a:spcAft>
            </a:pPr>
            <a:r>
              <a:rPr lang="en-US" sz="2500" dirty="0">
                <a:latin typeface="Helvetica" panose="020B0604020202020204" pitchFamily="34" charset="0"/>
                <a:cs typeface="Helvetica" panose="020B0604020202020204" pitchFamily="34" charset="0"/>
              </a:rPr>
              <a:t>CST is a wonderful tool with many functionalities!</a:t>
            </a:r>
          </a:p>
          <a:p>
            <a:pPr marL="114300">
              <a:lnSpc>
                <a:spcPct val="90000"/>
              </a:lnSpc>
              <a:spcAft>
                <a:spcPts val="600"/>
              </a:spcAft>
            </a:pPr>
            <a:r>
              <a:rPr lang="en-US" sz="2500" dirty="0">
                <a:latin typeface="Helvetica" panose="020B0604020202020204" pitchFamily="34" charset="0"/>
                <a:cs typeface="Helvetica" panose="020B0604020202020204" pitchFamily="34" charset="0"/>
              </a:rPr>
              <a:t>	-Optimization</a:t>
            </a:r>
          </a:p>
          <a:p>
            <a:pPr marL="114300">
              <a:lnSpc>
                <a:spcPct val="90000"/>
              </a:lnSpc>
              <a:spcAft>
                <a:spcPts val="600"/>
              </a:spcAft>
            </a:pPr>
            <a:r>
              <a:rPr lang="en-US" sz="2500" dirty="0">
                <a:latin typeface="Helvetica" panose="020B0604020202020204" pitchFamily="34" charset="0"/>
                <a:cs typeface="Helvetica" panose="020B0604020202020204" pitchFamily="34" charset="0"/>
              </a:rPr>
              <a:t>	-Force Analysis</a:t>
            </a:r>
          </a:p>
          <a:p>
            <a:pPr marL="114300">
              <a:lnSpc>
                <a:spcPct val="90000"/>
              </a:lnSpc>
              <a:spcAft>
                <a:spcPts val="600"/>
              </a:spcAft>
            </a:pPr>
            <a:r>
              <a:rPr lang="en-US" sz="2500" dirty="0">
                <a:latin typeface="Helvetica" panose="020B0604020202020204" pitchFamily="34" charset="0"/>
                <a:cs typeface="Helvetica" panose="020B0604020202020204" pitchFamily="34" charset="0"/>
              </a:rPr>
              <a:t>	-3D Visualization</a:t>
            </a:r>
          </a:p>
          <a:p>
            <a:pPr marL="114300">
              <a:lnSpc>
                <a:spcPct val="90000"/>
              </a:lnSpc>
              <a:spcAft>
                <a:spcPts val="600"/>
              </a:spcAft>
            </a:pPr>
            <a:r>
              <a:rPr lang="en-US" sz="2500" dirty="0">
                <a:latin typeface="Helvetica" panose="020B0604020202020204" pitchFamily="34" charset="0"/>
                <a:cs typeface="Helvetica" panose="020B0604020202020204" pitchFamily="34" charset="0"/>
              </a:rPr>
              <a:t>Homogeneous spot magnet construction</a:t>
            </a:r>
          </a:p>
          <a:p>
            <a:pPr marL="114300">
              <a:lnSpc>
                <a:spcPct val="90000"/>
              </a:lnSpc>
              <a:spcAft>
                <a:spcPts val="600"/>
              </a:spcAft>
            </a:pPr>
            <a:endParaRPr lang="en-US" sz="2500" dirty="0">
              <a:latin typeface="Helvetica" panose="020B0604020202020204" pitchFamily="34" charset="0"/>
              <a:cs typeface="Helvetica" panose="020B0604020202020204" pitchFamily="34" charset="0"/>
            </a:endParaRPr>
          </a:p>
          <a:p>
            <a:pPr marL="114300">
              <a:lnSpc>
                <a:spcPct val="90000"/>
              </a:lnSpc>
              <a:spcAft>
                <a:spcPts val="600"/>
              </a:spcAft>
            </a:pPr>
            <a:endParaRPr lang="en-US" sz="2500" dirty="0">
              <a:latin typeface="Helvetica" panose="020B0604020202020204" pitchFamily="34" charset="0"/>
              <a:cs typeface="Helvetica" panose="020B0604020202020204" pitchFamily="34" charset="0"/>
            </a:endParaRPr>
          </a:p>
          <a:p>
            <a:pPr marL="114300">
              <a:lnSpc>
                <a:spcPct val="90000"/>
              </a:lnSpc>
              <a:spcAft>
                <a:spcPts val="600"/>
              </a:spcAft>
            </a:pPr>
            <a:endParaRPr lang="en-US" sz="2500" dirty="0">
              <a:latin typeface="Helvetica" panose="020B0604020202020204" pitchFamily="34" charset="0"/>
              <a:cs typeface="Helvetica" panose="020B0604020202020204" pitchFamily="34" charset="0"/>
            </a:endParaRPr>
          </a:p>
          <a:p>
            <a:pPr marL="114300">
              <a:lnSpc>
                <a:spcPct val="90000"/>
              </a:lnSpc>
              <a:spcAft>
                <a:spcPts val="600"/>
              </a:spcAft>
            </a:pPr>
            <a:r>
              <a:rPr lang="en-US" sz="2500" dirty="0">
                <a:latin typeface="Helvetica" panose="020B0604020202020204" pitchFamily="34" charset="0"/>
                <a:cs typeface="Helvetica" panose="020B0604020202020204" pitchFamily="34" charset="0"/>
              </a:rPr>
              <a:t>RF exploration</a:t>
            </a:r>
          </a:p>
          <a:p>
            <a:pPr marL="342900" indent="-228600">
              <a:lnSpc>
                <a:spcPct val="90000"/>
              </a:lnSpc>
              <a:spcAft>
                <a:spcPts val="600"/>
              </a:spcAft>
              <a:buFont typeface="Arial" panose="020B0604020202020204" pitchFamily="34" charset="0"/>
              <a:buChar char="•"/>
            </a:pPr>
            <a:endParaRPr lang="en-US" sz="2500" dirty="0">
              <a:latin typeface="Helvetica" panose="020B0604020202020204" pitchFamily="34" charset="0"/>
              <a:cs typeface="Helvetica" panose="020B0604020202020204" pitchFamily="34" charset="0"/>
            </a:endParaRPr>
          </a:p>
        </p:txBody>
      </p:sp>
      <p:sp>
        <p:nvSpPr>
          <p:cNvPr id="17" name="Title 1">
            <a:extLst>
              <a:ext uri="{FF2B5EF4-FFF2-40B4-BE49-F238E27FC236}">
                <a16:creationId xmlns:a16="http://schemas.microsoft.com/office/drawing/2014/main" id="{FE3D373F-50BC-4EF0-8DF4-2CA8BD568A70}"/>
              </a:ext>
            </a:extLst>
          </p:cNvPr>
          <p:cNvSpPr txBox="1">
            <a:spLocks/>
          </p:cNvSpPr>
          <p:nvPr/>
        </p:nvSpPr>
        <p:spPr>
          <a:xfrm>
            <a:off x="838200" y="2160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b="1" dirty="0">
                <a:latin typeface="Helvetica" panose="020B0604020202020204" pitchFamily="34" charset="0"/>
                <a:cs typeface="Helvetica" panose="020B0604020202020204" pitchFamily="34" charset="0"/>
              </a:rPr>
              <a:t>Conclusion</a:t>
            </a:r>
          </a:p>
        </p:txBody>
      </p:sp>
      <p:pic>
        <p:nvPicPr>
          <p:cNvPr id="6" name="Picture 5" descr="A picture containing cage&#10;&#10;Description automatically generated">
            <a:extLst>
              <a:ext uri="{FF2B5EF4-FFF2-40B4-BE49-F238E27FC236}">
                <a16:creationId xmlns:a16="http://schemas.microsoft.com/office/drawing/2014/main" id="{DABED8C2-4FE3-4F33-84D7-36F53AD68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19" y="5354485"/>
            <a:ext cx="2276980" cy="1118017"/>
          </a:xfrm>
          <a:prstGeom prst="rect">
            <a:avLst/>
          </a:prstGeom>
          <a:ln w="12700">
            <a:solidFill>
              <a:schemeClr val="tx1"/>
            </a:solidFill>
          </a:ln>
        </p:spPr>
      </p:pic>
      <p:pic>
        <p:nvPicPr>
          <p:cNvPr id="11" name="Picture 10" descr="A picture containing sitting, monitor, table, screen&#10;&#10;Description automatically generated">
            <a:extLst>
              <a:ext uri="{FF2B5EF4-FFF2-40B4-BE49-F238E27FC236}">
                <a16:creationId xmlns:a16="http://schemas.microsoft.com/office/drawing/2014/main" id="{B51244B2-DAA9-4FD8-B1D2-46134639EF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09" y="5353610"/>
            <a:ext cx="2276981" cy="1118892"/>
          </a:xfrm>
          <a:prstGeom prst="rect">
            <a:avLst/>
          </a:prstGeom>
          <a:ln w="12700">
            <a:solidFill>
              <a:schemeClr val="tx1"/>
            </a:solidFill>
          </a:ln>
        </p:spPr>
      </p:pic>
      <p:pic>
        <p:nvPicPr>
          <p:cNvPr id="7" name="Picture 6" descr="A close up of a box&#10;&#10;Description automatically generated">
            <a:extLst>
              <a:ext uri="{FF2B5EF4-FFF2-40B4-BE49-F238E27FC236}">
                <a16:creationId xmlns:a16="http://schemas.microsoft.com/office/drawing/2014/main" id="{349B71F3-C80A-4061-923B-BE8C925A78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2176" y="3561421"/>
            <a:ext cx="1886524" cy="982921"/>
          </a:xfrm>
          <a:prstGeom prst="rect">
            <a:avLst/>
          </a:prstGeom>
          <a:ln w="12700">
            <a:solidFill>
              <a:schemeClr val="tx1"/>
            </a:solidFill>
          </a:ln>
        </p:spPr>
      </p:pic>
      <p:pic>
        <p:nvPicPr>
          <p:cNvPr id="8" name="Picture 7" descr="A picture containing monitor, light&#10;&#10;Description automatically generated">
            <a:extLst>
              <a:ext uri="{FF2B5EF4-FFF2-40B4-BE49-F238E27FC236}">
                <a16:creationId xmlns:a16="http://schemas.microsoft.com/office/drawing/2014/main" id="{32411104-63E3-4821-A26D-F468DE5E3A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5028" y="3561421"/>
            <a:ext cx="1886524" cy="982921"/>
          </a:xfrm>
          <a:prstGeom prst="rect">
            <a:avLst/>
          </a:prstGeom>
          <a:ln w="12700">
            <a:solidFill>
              <a:schemeClr val="tx1"/>
            </a:solidFill>
          </a:ln>
        </p:spPr>
      </p:pic>
      <p:pic>
        <p:nvPicPr>
          <p:cNvPr id="9" name="Picture 8" descr="A picture containing table&#10;&#10;Description automatically generated">
            <a:extLst>
              <a:ext uri="{FF2B5EF4-FFF2-40B4-BE49-F238E27FC236}">
                <a16:creationId xmlns:a16="http://schemas.microsoft.com/office/drawing/2014/main" id="{AFB527D4-7527-47D0-8526-649DA689C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7300" y="5353610"/>
            <a:ext cx="2432374" cy="1118892"/>
          </a:xfrm>
          <a:prstGeom prst="rect">
            <a:avLst/>
          </a:prstGeom>
          <a:ln w="12700">
            <a:solidFill>
              <a:schemeClr val="tx1"/>
            </a:solidFill>
          </a:ln>
        </p:spPr>
      </p:pic>
      <p:pic>
        <p:nvPicPr>
          <p:cNvPr id="10" name="Content Placeholder 13">
            <a:extLst>
              <a:ext uri="{FF2B5EF4-FFF2-40B4-BE49-F238E27FC236}">
                <a16:creationId xmlns:a16="http://schemas.microsoft.com/office/drawing/2014/main" id="{FCB4E755-566F-446F-98D0-683673C305B5}"/>
              </a:ext>
            </a:extLst>
          </p:cNvPr>
          <p:cNvPicPr>
            <a:picLocks noGrp="1" noChangeAspect="1"/>
          </p:cNvPicPr>
          <p:nvPr>
            <p:ph idx="1"/>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90951" y="2912262"/>
            <a:ext cx="3041650" cy="2281237"/>
          </a:xfrm>
        </p:spPr>
      </p:pic>
      <p:pic>
        <p:nvPicPr>
          <p:cNvPr id="3" name="Picture 2" descr="A picture containing indoor, table, small, sitting&#10;&#10;Description automatically generated">
            <a:extLst>
              <a:ext uri="{FF2B5EF4-FFF2-40B4-BE49-F238E27FC236}">
                <a16:creationId xmlns:a16="http://schemas.microsoft.com/office/drawing/2014/main" id="{30AD0FFC-F2A6-4632-A7C4-BEF28BC1783A}"/>
              </a:ext>
            </a:extLst>
          </p:cNvPr>
          <p:cNvPicPr>
            <a:picLocks noChangeAspect="1"/>
          </p:cNvPicPr>
          <p:nvPr/>
        </p:nvPicPr>
        <p:blipFill rotWithShape="1">
          <a:blip r:embed="rId10">
            <a:extLst>
              <a:ext uri="{28A0092B-C50C-407E-A947-70E740481C1C}">
                <a14:useLocalDpi xmlns:a14="http://schemas.microsoft.com/office/drawing/2010/main" val="0"/>
              </a:ext>
            </a:extLst>
          </a:blip>
          <a:srcRect l="1528" t="17963" b="19816"/>
          <a:stretch/>
        </p:blipFill>
        <p:spPr>
          <a:xfrm>
            <a:off x="723919" y="3538745"/>
            <a:ext cx="2121929" cy="1005597"/>
          </a:xfrm>
          <a:prstGeom prst="rect">
            <a:avLst/>
          </a:prstGeom>
          <a:ln w="12700">
            <a:solidFill>
              <a:schemeClr val="tx1"/>
            </a:solidFill>
          </a:ln>
        </p:spPr>
      </p:pic>
    </p:spTree>
    <p:extLst>
      <p:ext uri="{BB962C8B-B14F-4D97-AF65-F5344CB8AC3E}">
        <p14:creationId xmlns:p14="http://schemas.microsoft.com/office/powerpoint/2010/main" val="2087175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8696A7B-91BB-444B-B731-29889E70699A}"/>
              </a:ext>
            </a:extLst>
          </p:cNvPr>
          <p:cNvSpPr txBox="1"/>
          <p:nvPr/>
        </p:nvSpPr>
        <p:spPr>
          <a:xfrm>
            <a:off x="340242" y="1707775"/>
            <a:ext cx="12192000" cy="3749385"/>
          </a:xfrm>
          <a:prstGeom prst="rect">
            <a:avLst/>
          </a:prstGeom>
        </p:spPr>
        <p:txBody>
          <a:bodyPr vert="horz" lIns="91440" tIns="45720" rIns="91440" bIns="45720" rtlCol="0" anchor="ctr">
            <a:noAutofit/>
          </a:bodyPr>
          <a:lstStyle/>
          <a:p>
            <a:pPr marL="114300">
              <a:lnSpc>
                <a:spcPct val="90000"/>
              </a:lnSpc>
              <a:spcAft>
                <a:spcPts val="600"/>
              </a:spcAft>
            </a:pPr>
            <a:r>
              <a:rPr lang="en-US" sz="2500" dirty="0">
                <a:latin typeface="Helvetica" panose="020B0604020202020204" pitchFamily="34" charset="0"/>
                <a:cs typeface="Helvetica" panose="020B0604020202020204" pitchFamily="34" charset="0"/>
              </a:rPr>
              <a:t>I would like to thank Bruce </a:t>
            </a:r>
            <a:r>
              <a:rPr lang="en-US" sz="2500" dirty="0" err="1">
                <a:latin typeface="Helvetica" panose="020B0604020202020204" pitchFamily="34" charset="0"/>
                <a:cs typeface="Helvetica" panose="020B0604020202020204" pitchFamily="34" charset="0"/>
              </a:rPr>
              <a:t>Balcom</a:t>
            </a:r>
            <a:r>
              <a:rPr lang="en-US" sz="2500" dirty="0">
                <a:latin typeface="Helvetica" panose="020B0604020202020204" pitchFamily="34" charset="0"/>
                <a:cs typeface="Helvetica" panose="020B0604020202020204" pitchFamily="34" charset="0"/>
              </a:rPr>
              <a:t> and Andres for all the help.</a:t>
            </a:r>
          </a:p>
          <a:p>
            <a:endParaRPr lang="en-US" sz="2500" dirty="0">
              <a:latin typeface="Helvetica" panose="020B0604020202020204" pitchFamily="34" charset="0"/>
              <a:cs typeface="Helvetica" panose="020B0604020202020204" pitchFamily="34" charset="0"/>
            </a:endParaRPr>
          </a:p>
          <a:p>
            <a:r>
              <a:rPr lang="en-US" sz="2500" dirty="0">
                <a:latin typeface="Helvetica" panose="020B0604020202020204" pitchFamily="34" charset="0"/>
                <a:cs typeface="Helvetica" panose="020B0604020202020204" pitchFamily="34" charset="0"/>
              </a:rPr>
              <a:t> This work was supported by </a:t>
            </a:r>
            <a:r>
              <a:rPr lang="en-US" sz="2500" dirty="0" err="1">
                <a:latin typeface="Helvetica" panose="020B0604020202020204" pitchFamily="34" charset="0"/>
                <a:cs typeface="Helvetica" panose="020B0604020202020204" pitchFamily="34" charset="0"/>
              </a:rPr>
              <a:t>Mitacs</a:t>
            </a:r>
            <a:r>
              <a:rPr lang="en-US" sz="2500" dirty="0">
                <a:latin typeface="Helvetica" panose="020B0604020202020204" pitchFamily="34" charset="0"/>
                <a:cs typeface="Helvetica" panose="020B0604020202020204" pitchFamily="34" charset="0"/>
              </a:rPr>
              <a:t> through the </a:t>
            </a:r>
            <a:r>
              <a:rPr lang="en-US" sz="2500" dirty="0" err="1">
                <a:latin typeface="Helvetica" panose="020B0604020202020204" pitchFamily="34" charset="0"/>
                <a:cs typeface="Helvetica" panose="020B0604020202020204" pitchFamily="34" charset="0"/>
              </a:rPr>
              <a:t>Mitacs</a:t>
            </a:r>
            <a:r>
              <a:rPr lang="en-US" sz="2500" dirty="0">
                <a:latin typeface="Helvetica" panose="020B0604020202020204" pitchFamily="34" charset="0"/>
                <a:cs typeface="Helvetica" panose="020B0604020202020204" pitchFamily="34" charset="0"/>
              </a:rPr>
              <a:t> Research Training Award. </a:t>
            </a:r>
          </a:p>
          <a:p>
            <a:endParaRPr lang="en-US" sz="2500" dirty="0">
              <a:latin typeface="Helvetica" panose="020B0604020202020204" pitchFamily="34" charset="0"/>
              <a:cs typeface="Helvetica" panose="020B0604020202020204" pitchFamily="34" charset="0"/>
            </a:endParaRPr>
          </a:p>
          <a:p>
            <a:pPr marL="114300">
              <a:lnSpc>
                <a:spcPct val="90000"/>
              </a:lnSpc>
              <a:spcAft>
                <a:spcPts val="600"/>
              </a:spcAft>
            </a:pPr>
            <a:endParaRPr lang="en-US" sz="2500" dirty="0">
              <a:latin typeface="Helvetica" panose="020B0604020202020204" pitchFamily="34" charset="0"/>
              <a:cs typeface="Helvetica" panose="020B0604020202020204" pitchFamily="34" charset="0"/>
            </a:endParaRPr>
          </a:p>
          <a:p>
            <a:pPr marL="342900" indent="-228600">
              <a:lnSpc>
                <a:spcPct val="90000"/>
              </a:lnSpc>
              <a:spcAft>
                <a:spcPts val="600"/>
              </a:spcAft>
              <a:buFont typeface="Arial" panose="020B0604020202020204" pitchFamily="34" charset="0"/>
              <a:buChar char="•"/>
            </a:pPr>
            <a:endParaRPr lang="en-US" sz="2500" dirty="0">
              <a:latin typeface="Helvetica" panose="020B0604020202020204" pitchFamily="34" charset="0"/>
              <a:cs typeface="Helvetica" panose="020B0604020202020204" pitchFamily="34" charset="0"/>
            </a:endParaRPr>
          </a:p>
          <a:p>
            <a:pPr marL="114300">
              <a:lnSpc>
                <a:spcPct val="90000"/>
              </a:lnSpc>
              <a:spcAft>
                <a:spcPts val="600"/>
              </a:spcAft>
            </a:pPr>
            <a:endParaRPr lang="en-US" sz="2500" dirty="0">
              <a:latin typeface="Helvetica" panose="020B0604020202020204" pitchFamily="34" charset="0"/>
              <a:cs typeface="Helvetica" panose="020B0604020202020204" pitchFamily="34" charset="0"/>
            </a:endParaRPr>
          </a:p>
          <a:p>
            <a:pPr marL="114300">
              <a:lnSpc>
                <a:spcPct val="90000"/>
              </a:lnSpc>
              <a:spcAft>
                <a:spcPts val="600"/>
              </a:spcAft>
            </a:pPr>
            <a:endParaRPr lang="en-US" sz="2500" dirty="0">
              <a:latin typeface="Helvetica" panose="020B0604020202020204" pitchFamily="34" charset="0"/>
              <a:cs typeface="Helvetica" panose="020B0604020202020204" pitchFamily="34" charset="0"/>
            </a:endParaRPr>
          </a:p>
          <a:p>
            <a:pPr marL="114300">
              <a:lnSpc>
                <a:spcPct val="90000"/>
              </a:lnSpc>
              <a:spcAft>
                <a:spcPts val="600"/>
              </a:spcAft>
            </a:pPr>
            <a:endParaRPr lang="en-US" sz="2500" dirty="0">
              <a:latin typeface="Helvetica" panose="020B0604020202020204" pitchFamily="34" charset="0"/>
              <a:cs typeface="Helvetica" panose="020B0604020202020204" pitchFamily="34" charset="0"/>
            </a:endParaRPr>
          </a:p>
        </p:txBody>
      </p:sp>
      <p:sp>
        <p:nvSpPr>
          <p:cNvPr id="17" name="Title 1">
            <a:extLst>
              <a:ext uri="{FF2B5EF4-FFF2-40B4-BE49-F238E27FC236}">
                <a16:creationId xmlns:a16="http://schemas.microsoft.com/office/drawing/2014/main" id="{FE3D373F-50BC-4EF0-8DF4-2CA8BD568A70}"/>
              </a:ext>
            </a:extLst>
          </p:cNvPr>
          <p:cNvSpPr txBox="1">
            <a:spLocks/>
          </p:cNvSpPr>
          <p:nvPr/>
        </p:nvSpPr>
        <p:spPr>
          <a:xfrm>
            <a:off x="838200" y="2160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b="1" dirty="0">
                <a:latin typeface="Helvetica" panose="020B0604020202020204" pitchFamily="34" charset="0"/>
                <a:cs typeface="Helvetica" panose="020B0604020202020204" pitchFamily="34" charset="0"/>
              </a:rPr>
              <a:t>Acknowledgements</a:t>
            </a:r>
          </a:p>
        </p:txBody>
      </p:sp>
      <p:pic>
        <p:nvPicPr>
          <p:cNvPr id="3" name="Picture 2" descr="A close up of a logo&#10;&#10;Description automatically generated">
            <a:extLst>
              <a:ext uri="{FF2B5EF4-FFF2-40B4-BE49-F238E27FC236}">
                <a16:creationId xmlns:a16="http://schemas.microsoft.com/office/drawing/2014/main" id="{C06EAA72-E915-417D-9986-7ADBB6DD8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8996" y="5848479"/>
            <a:ext cx="1819275" cy="542925"/>
          </a:xfrm>
          <a:prstGeom prst="rect">
            <a:avLst/>
          </a:prstGeom>
        </p:spPr>
      </p:pic>
    </p:spTree>
    <p:extLst>
      <p:ext uri="{BB962C8B-B14F-4D97-AF65-F5344CB8AC3E}">
        <p14:creationId xmlns:p14="http://schemas.microsoft.com/office/powerpoint/2010/main" val="2420293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E952-1A94-4994-8C4F-E4A451B04F46}"/>
              </a:ext>
            </a:extLst>
          </p:cNvPr>
          <p:cNvSpPr>
            <a:spLocks noGrp="1"/>
          </p:cNvSpPr>
          <p:nvPr>
            <p:ph type="title"/>
          </p:nvPr>
        </p:nvSpPr>
        <p:spPr/>
        <p:txBody>
          <a:bodyPr>
            <a:normAutofit/>
          </a:bodyPr>
          <a:lstStyle/>
          <a:p>
            <a:r>
              <a:rPr lang="en-US" sz="4500" b="1" dirty="0">
                <a:latin typeface="Helvetica" panose="020B0604020202020204" pitchFamily="34" charset="0"/>
                <a:cs typeface="Helvetica" panose="020B0604020202020204" pitchFamily="34" charset="0"/>
              </a:rPr>
              <a:t>Introduction</a:t>
            </a:r>
          </a:p>
        </p:txBody>
      </p:sp>
      <p:sp>
        <p:nvSpPr>
          <p:cNvPr id="3" name="Content Placeholder 2">
            <a:extLst>
              <a:ext uri="{FF2B5EF4-FFF2-40B4-BE49-F238E27FC236}">
                <a16:creationId xmlns:a16="http://schemas.microsoft.com/office/drawing/2014/main" id="{C4352573-E947-44A6-9B80-D2212BDFC733}"/>
              </a:ext>
            </a:extLst>
          </p:cNvPr>
          <p:cNvSpPr>
            <a:spLocks noGrp="1"/>
          </p:cNvSpPr>
          <p:nvPr>
            <p:ph idx="1"/>
          </p:nvPr>
        </p:nvSpPr>
        <p:spPr>
          <a:xfrm>
            <a:off x="0" y="1471354"/>
            <a:ext cx="12192000" cy="5386646"/>
          </a:xfrm>
        </p:spPr>
        <p:txBody>
          <a:bodyPr/>
          <a:lstStyle/>
          <a:p>
            <a:pPr marL="0" indent="0">
              <a:buNone/>
            </a:pPr>
            <a:endParaRPr lang="en-US" dirty="0"/>
          </a:p>
          <a:p>
            <a:r>
              <a:rPr lang="en-US" dirty="0"/>
              <a:t>Using CST (computer simulation technology) to simulate and optimize magnet arrays for a new unilateral magnet.</a:t>
            </a:r>
          </a:p>
          <a:p>
            <a:endParaRPr lang="en-US" dirty="0"/>
          </a:p>
          <a:p>
            <a:r>
              <a:rPr lang="en-US" dirty="0"/>
              <a:t>One can optimize for a parameter and achieve an optimal result.</a:t>
            </a:r>
          </a:p>
          <a:p>
            <a:endParaRPr lang="en-US" dirty="0"/>
          </a:p>
          <a:p>
            <a:r>
              <a:rPr lang="en-US" dirty="0"/>
              <a:t>Using CST to simulate surface current effects on B1 magnetic field. </a:t>
            </a:r>
          </a:p>
        </p:txBody>
      </p:sp>
    </p:spTree>
    <p:extLst>
      <p:ext uri="{BB962C8B-B14F-4D97-AF65-F5344CB8AC3E}">
        <p14:creationId xmlns:p14="http://schemas.microsoft.com/office/powerpoint/2010/main" val="3986918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E952-1A94-4994-8C4F-E4A451B04F46}"/>
              </a:ext>
            </a:extLst>
          </p:cNvPr>
          <p:cNvSpPr>
            <a:spLocks noGrp="1"/>
          </p:cNvSpPr>
          <p:nvPr>
            <p:ph type="title"/>
          </p:nvPr>
        </p:nvSpPr>
        <p:spPr>
          <a:xfrm>
            <a:off x="0" y="216031"/>
            <a:ext cx="12192000" cy="1094700"/>
          </a:xfrm>
        </p:spPr>
        <p:txBody>
          <a:bodyPr>
            <a:normAutofit/>
          </a:bodyPr>
          <a:lstStyle/>
          <a:p>
            <a:pPr algn="ctr"/>
            <a:r>
              <a:rPr lang="en-US" sz="4500" b="1" dirty="0" err="1">
                <a:latin typeface="Helvetica" panose="020B0604020202020204" pitchFamily="34" charset="0"/>
                <a:cs typeface="Helvetica" panose="020B0604020202020204" pitchFamily="34" charset="0"/>
              </a:rPr>
              <a:t>MatLab</a:t>
            </a:r>
            <a:r>
              <a:rPr lang="en-US" sz="4500" b="1" dirty="0">
                <a:latin typeface="Helvetica" panose="020B0604020202020204" pitchFamily="34" charset="0"/>
                <a:cs typeface="Helvetica" panose="020B0604020202020204" pitchFamily="34" charset="0"/>
              </a:rPr>
              <a:t> VS CST</a:t>
            </a:r>
          </a:p>
        </p:txBody>
      </p:sp>
      <p:pic>
        <p:nvPicPr>
          <p:cNvPr id="11" name="Picture 10" descr="A close up of a box&#10;&#10;Description automatically generated">
            <a:extLst>
              <a:ext uri="{FF2B5EF4-FFF2-40B4-BE49-F238E27FC236}">
                <a16:creationId xmlns:a16="http://schemas.microsoft.com/office/drawing/2014/main" id="{094E5D6F-6E97-4496-88EB-D9D6185CE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8976" y="1310730"/>
            <a:ext cx="3405902" cy="1774551"/>
          </a:xfrm>
          <a:prstGeom prst="rect">
            <a:avLst/>
          </a:prstGeom>
          <a:ln w="25400">
            <a:solidFill>
              <a:schemeClr val="tx1"/>
            </a:solidFill>
          </a:ln>
        </p:spPr>
      </p:pic>
      <p:pic>
        <p:nvPicPr>
          <p:cNvPr id="4" name="Graphic 3">
            <a:extLst>
              <a:ext uri="{FF2B5EF4-FFF2-40B4-BE49-F238E27FC236}">
                <a16:creationId xmlns:a16="http://schemas.microsoft.com/office/drawing/2014/main" id="{EE244390-729F-49D5-AF55-54FF04E400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6320" y="1310731"/>
            <a:ext cx="6855309" cy="3757924"/>
          </a:xfrm>
          <a:prstGeom prst="rect">
            <a:avLst/>
          </a:prstGeom>
        </p:spPr>
      </p:pic>
      <p:pic>
        <p:nvPicPr>
          <p:cNvPr id="6" name="Picture 5" descr="A picture containing monitor, light&#10;&#10;Description automatically generated">
            <a:extLst>
              <a:ext uri="{FF2B5EF4-FFF2-40B4-BE49-F238E27FC236}">
                <a16:creationId xmlns:a16="http://schemas.microsoft.com/office/drawing/2014/main" id="{BD3B51AD-0094-4410-B15D-4F51FD6FE3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8976" y="3219684"/>
            <a:ext cx="3405902" cy="1774551"/>
          </a:xfrm>
          <a:prstGeom prst="rect">
            <a:avLst/>
          </a:prstGeom>
          <a:ln w="25400">
            <a:solidFill>
              <a:schemeClr val="tx1"/>
            </a:solidFill>
          </a:ln>
        </p:spPr>
      </p:pic>
      <p:sp>
        <p:nvSpPr>
          <p:cNvPr id="7" name="TextBox 6">
            <a:extLst>
              <a:ext uri="{FF2B5EF4-FFF2-40B4-BE49-F238E27FC236}">
                <a16:creationId xmlns:a16="http://schemas.microsoft.com/office/drawing/2014/main" id="{1F25CBBE-86C6-47D0-BCE9-436EC1A72ABC}"/>
              </a:ext>
            </a:extLst>
          </p:cNvPr>
          <p:cNvSpPr txBox="1"/>
          <p:nvPr/>
        </p:nvSpPr>
        <p:spPr>
          <a:xfrm>
            <a:off x="0" y="5024582"/>
            <a:ext cx="7010399" cy="1138773"/>
          </a:xfrm>
          <a:prstGeom prst="rect">
            <a:avLst/>
          </a:prstGeom>
          <a:noFill/>
        </p:spPr>
        <p:txBody>
          <a:bodyPr wrap="square" rtlCol="0">
            <a:spAutoFit/>
          </a:bodyPr>
          <a:lstStyle/>
          <a:p>
            <a:pPr marL="285750" indent="-285750">
              <a:buFont typeface="Arial" panose="020B0604020202020204" pitchFamily="34" charset="0"/>
              <a:buChar char="•"/>
            </a:pPr>
            <a:r>
              <a:rPr lang="en-US" sz="2500" dirty="0">
                <a:latin typeface="Helvetica" panose="020B0604020202020204" pitchFamily="34" charset="0"/>
                <a:cs typeface="Helvetica" panose="020B0604020202020204" pitchFamily="34" charset="0"/>
              </a:rPr>
              <a:t>Simple and easy to use</a:t>
            </a:r>
          </a:p>
          <a:p>
            <a:pPr marL="285750" indent="-285750">
              <a:buFont typeface="Arial" panose="020B0604020202020204" pitchFamily="34" charset="0"/>
              <a:buChar char="•"/>
            </a:pPr>
            <a:r>
              <a:rPr lang="en-US" sz="2500" dirty="0">
                <a:latin typeface="Helvetica" panose="020B0604020202020204" pitchFamily="34" charset="0"/>
                <a:cs typeface="Helvetica" panose="020B0604020202020204" pitchFamily="34" charset="0"/>
              </a:rPr>
              <a:t>Assumes infinite sheet of current</a:t>
            </a:r>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08522683-3D95-42CC-A4C4-C94BB253E035}"/>
              </a:ext>
            </a:extLst>
          </p:cNvPr>
          <p:cNvSpPr txBox="1"/>
          <p:nvPr/>
        </p:nvSpPr>
        <p:spPr>
          <a:xfrm>
            <a:off x="6871854" y="5143073"/>
            <a:ext cx="5320146" cy="1908215"/>
          </a:xfrm>
          <a:prstGeom prst="rect">
            <a:avLst/>
          </a:prstGeom>
          <a:noFill/>
        </p:spPr>
        <p:txBody>
          <a:bodyPr wrap="square" rtlCol="0">
            <a:spAutoFit/>
          </a:bodyPr>
          <a:lstStyle/>
          <a:p>
            <a:pPr marL="285750" indent="-285750">
              <a:buFont typeface="Arial" panose="020B0604020202020204" pitchFamily="34" charset="0"/>
              <a:buChar char="•"/>
            </a:pPr>
            <a:r>
              <a:rPr lang="en-US" sz="2500" dirty="0">
                <a:latin typeface="Helvetica" panose="020B0604020202020204" pitchFamily="34" charset="0"/>
                <a:cs typeface="Helvetica" panose="020B0604020202020204" pitchFamily="34" charset="0"/>
              </a:rPr>
              <a:t>3D visualization</a:t>
            </a:r>
          </a:p>
          <a:p>
            <a:pPr marL="285750" indent="-285750">
              <a:buFont typeface="Arial" panose="020B0604020202020204" pitchFamily="34" charset="0"/>
              <a:buChar char="•"/>
            </a:pPr>
            <a:r>
              <a:rPr lang="en-US" sz="2500" dirty="0">
                <a:latin typeface="Helvetica" panose="020B0604020202020204" pitchFamily="34" charset="0"/>
                <a:cs typeface="Helvetica" panose="020B0604020202020204" pitchFamily="34" charset="0"/>
              </a:rPr>
              <a:t>Built in optimization and force calculations</a:t>
            </a:r>
          </a:p>
          <a:p>
            <a:pPr marL="285750" indent="-285750">
              <a:buFont typeface="Arial" panose="020B0604020202020204" pitchFamily="34" charset="0"/>
              <a:buChar char="•"/>
            </a:pPr>
            <a:r>
              <a:rPr lang="en-US" sz="2500" dirty="0">
                <a:latin typeface="Helvetica" panose="020B0604020202020204" pitchFamily="34" charset="0"/>
                <a:cs typeface="Helvetica" panose="020B0604020202020204" pitchFamily="34" charset="0"/>
              </a:rPr>
              <a:t>Proper simulation of fringe fields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539486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D363497-E20C-4210-9F8D-118ECAF27C0F}"/>
              </a:ext>
            </a:extLst>
          </p:cNvPr>
          <p:cNvSpPr txBox="1">
            <a:spLocks/>
          </p:cNvSpPr>
          <p:nvPr/>
        </p:nvSpPr>
        <p:spPr>
          <a:xfrm>
            <a:off x="838200" y="2160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b="1" dirty="0">
                <a:latin typeface="Helvetica" panose="020B0604020202020204" pitchFamily="34" charset="0"/>
                <a:cs typeface="Helvetica" panose="020B0604020202020204" pitchFamily="34" charset="0"/>
              </a:rPr>
              <a:t>CST Optimization</a:t>
            </a:r>
          </a:p>
        </p:txBody>
      </p:sp>
      <p:pic>
        <p:nvPicPr>
          <p:cNvPr id="9" name="Picture 8" descr="A close up of a map&#10;&#10;Description automatically generated">
            <a:extLst>
              <a:ext uri="{FF2B5EF4-FFF2-40B4-BE49-F238E27FC236}">
                <a16:creationId xmlns:a16="http://schemas.microsoft.com/office/drawing/2014/main" id="{B37072C6-63F1-407D-B681-1A25D50E1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4796" y="1227056"/>
            <a:ext cx="5226229" cy="2710378"/>
          </a:xfrm>
          <a:prstGeom prst="rect">
            <a:avLst/>
          </a:prstGeom>
          <a:ln w="25400">
            <a:solidFill>
              <a:schemeClr val="tx1"/>
            </a:solidFill>
          </a:ln>
        </p:spPr>
      </p:pic>
      <p:pic>
        <p:nvPicPr>
          <p:cNvPr id="14" name="Picture 13" descr="A close up of a map&#10;&#10;Description automatically generated">
            <a:extLst>
              <a:ext uri="{FF2B5EF4-FFF2-40B4-BE49-F238E27FC236}">
                <a16:creationId xmlns:a16="http://schemas.microsoft.com/office/drawing/2014/main" id="{058A6F72-A201-448B-98F7-3A1B19ECFD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4794" y="4023797"/>
            <a:ext cx="5226231" cy="2710378"/>
          </a:xfrm>
          <a:prstGeom prst="rect">
            <a:avLst/>
          </a:prstGeom>
          <a:ln w="25400">
            <a:solidFill>
              <a:schemeClr val="tx1"/>
            </a:solidFill>
          </a:ln>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08ADE10-D0D5-43E8-B758-E7FF0145B8B4}"/>
                  </a:ext>
                </a:extLst>
              </p:cNvPr>
              <p:cNvSpPr txBox="1"/>
              <p:nvPr/>
            </p:nvSpPr>
            <p:spPr>
              <a:xfrm>
                <a:off x="1" y="1541592"/>
                <a:ext cx="6477000" cy="3939540"/>
              </a:xfrm>
              <a:prstGeom prst="rect">
                <a:avLst/>
              </a:prstGeom>
              <a:noFill/>
            </p:spPr>
            <p:txBody>
              <a:bodyPr wrap="square" rtlCol="0">
                <a:spAutoFit/>
              </a:bodyPr>
              <a:lstStyle/>
              <a:p>
                <a:pPr marL="285750" indent="-285750">
                  <a:buFont typeface="Arial" panose="020B0604020202020204" pitchFamily="34" charset="0"/>
                  <a:buChar char="•"/>
                </a:pPr>
                <a:r>
                  <a:rPr lang="en-US" sz="2500" dirty="0">
                    <a:latin typeface="Helvetica" panose="020B0604020202020204" pitchFamily="34" charset="0"/>
                    <a:cs typeface="Helvetica" panose="020B0604020202020204" pitchFamily="34" charset="0"/>
                  </a:rPr>
                  <a:t>The optimization tool minimized the derivative of </a:t>
                </a:r>
                <a14:m>
                  <m:oMath xmlns:m="http://schemas.openxmlformats.org/officeDocument/2006/math">
                    <m:sSub>
                      <m:sSubPr>
                        <m:ctrlPr>
                          <a:rPr lang="en-US" sz="2500" b="0" i="1" dirty="0" smtClean="0">
                            <a:latin typeface="Cambria Math" panose="02040503050406030204" pitchFamily="18" charset="0"/>
                            <a:cs typeface="Helvetica" panose="020B0604020202020204" pitchFamily="34" charset="0"/>
                          </a:rPr>
                        </m:ctrlPr>
                      </m:sSubPr>
                      <m:e>
                        <m:r>
                          <a:rPr lang="en-US" sz="2500" i="1" dirty="0" smtClean="0">
                            <a:latin typeface="Cambria Math" panose="02040503050406030204" pitchFamily="18" charset="0"/>
                            <a:cs typeface="Helvetica" panose="020B0604020202020204" pitchFamily="34" charset="0"/>
                          </a:rPr>
                          <m:t>𝐵</m:t>
                        </m:r>
                      </m:e>
                      <m:sub>
                        <m:r>
                          <a:rPr lang="en-US" sz="2500" b="0" i="1" dirty="0" smtClean="0">
                            <a:latin typeface="Cambria Math" panose="02040503050406030204" pitchFamily="18" charset="0"/>
                            <a:cs typeface="Helvetica" panose="020B0604020202020204" pitchFamily="34" charset="0"/>
                          </a:rPr>
                          <m:t>0</m:t>
                        </m:r>
                      </m:sub>
                    </m:sSub>
                  </m:oMath>
                </a14:m>
                <a:r>
                  <a:rPr lang="en-US" sz="2500" dirty="0">
                    <a:latin typeface="Helvetica" panose="020B0604020202020204" pitchFamily="34" charset="0"/>
                    <a:cs typeface="Helvetica" panose="020B0604020202020204" pitchFamily="34" charset="0"/>
                  </a:rPr>
                  <a:t> along the Y direction (the axis that runs perpendicular to the surface of the magnet).</a:t>
                </a:r>
              </a:p>
              <a:p>
                <a:endParaRPr lang="en-US" sz="25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sz="2500" dirty="0">
                    <a:latin typeface="Helvetica" panose="020B0604020202020204" pitchFamily="34" charset="0"/>
                    <a:cs typeface="Helvetica" panose="020B0604020202020204" pitchFamily="34" charset="0"/>
                  </a:rPr>
                  <a:t>Homogeneous region from 0.52 – 1.45 cm with </a:t>
                </a:r>
                <a14:m>
                  <m:oMath xmlns:m="http://schemas.openxmlformats.org/officeDocument/2006/math">
                    <m:sSub>
                      <m:sSubPr>
                        <m:ctrlPr>
                          <a:rPr lang="en-US" sz="2500" b="0" i="1" dirty="0" smtClean="0">
                            <a:latin typeface="Cambria Math" panose="02040503050406030204" pitchFamily="18" charset="0"/>
                            <a:cs typeface="Helvetica" panose="020B0604020202020204" pitchFamily="34" charset="0"/>
                          </a:rPr>
                        </m:ctrlPr>
                      </m:sSubPr>
                      <m:e>
                        <m:r>
                          <a:rPr lang="en-US" sz="2500" i="1" dirty="0" smtClean="0">
                            <a:latin typeface="Cambria Math" panose="02040503050406030204" pitchFamily="18" charset="0"/>
                            <a:cs typeface="Helvetica" panose="020B0604020202020204" pitchFamily="34" charset="0"/>
                          </a:rPr>
                          <m:t>𝑓</m:t>
                        </m:r>
                      </m:e>
                      <m:sub>
                        <m:r>
                          <a:rPr lang="en-US" sz="2500" b="0" i="1" dirty="0" smtClean="0">
                            <a:latin typeface="Cambria Math" panose="02040503050406030204" pitchFamily="18" charset="0"/>
                            <a:cs typeface="Helvetica" panose="020B0604020202020204" pitchFamily="34" charset="0"/>
                          </a:rPr>
                          <m:t>0</m:t>
                        </m:r>
                      </m:sub>
                    </m:sSub>
                  </m:oMath>
                </a14:m>
                <a:r>
                  <a:rPr lang="en-US" sz="2500" dirty="0">
                    <a:latin typeface="Helvetica" panose="020B0604020202020204" pitchFamily="34" charset="0"/>
                    <a:cs typeface="Helvetica" panose="020B0604020202020204" pitchFamily="34" charset="0"/>
                  </a:rPr>
                  <a:t> = 2.77 MHz</a:t>
                </a:r>
              </a:p>
              <a:p>
                <a:endParaRPr lang="en-US" sz="25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sz="2500" dirty="0">
                    <a:latin typeface="Helvetica" panose="020B0604020202020204" pitchFamily="34" charset="0"/>
                    <a:cs typeface="Helvetica" panose="020B0604020202020204" pitchFamily="34" charset="0"/>
                  </a:rPr>
                  <a:t>B0 field variation of less than 10 gauss over the sensitive region</a:t>
                </a:r>
              </a:p>
            </p:txBody>
          </p:sp>
        </mc:Choice>
        <mc:Fallback xmlns="">
          <p:sp>
            <p:nvSpPr>
              <p:cNvPr id="15" name="TextBox 14">
                <a:extLst>
                  <a:ext uri="{FF2B5EF4-FFF2-40B4-BE49-F238E27FC236}">
                    <a16:creationId xmlns:a16="http://schemas.microsoft.com/office/drawing/2014/main" id="{808ADE10-D0D5-43E8-B758-E7FF0145B8B4}"/>
                  </a:ext>
                </a:extLst>
              </p:cNvPr>
              <p:cNvSpPr txBox="1">
                <a:spLocks noRot="1" noChangeAspect="1" noMove="1" noResize="1" noEditPoints="1" noAdjustHandles="1" noChangeArrowheads="1" noChangeShapeType="1" noTextEdit="1"/>
              </p:cNvSpPr>
              <p:nvPr/>
            </p:nvSpPr>
            <p:spPr>
              <a:xfrm>
                <a:off x="1" y="1541592"/>
                <a:ext cx="6477000" cy="3939540"/>
              </a:xfrm>
              <a:prstGeom prst="rect">
                <a:avLst/>
              </a:prstGeom>
              <a:blipFill>
                <a:blip r:embed="rId5"/>
                <a:stretch>
                  <a:fillRect l="-1317" t="-1238" r="-1881" b="-2786"/>
                </a:stretch>
              </a:blipFill>
            </p:spPr>
            <p:txBody>
              <a:bodyPr/>
              <a:lstStyle/>
              <a:p>
                <a:r>
                  <a:rPr lang="en-US">
                    <a:noFill/>
                  </a:rPr>
                  <a:t> </a:t>
                </a:r>
              </a:p>
            </p:txBody>
          </p:sp>
        </mc:Fallback>
      </mc:AlternateContent>
      <p:pic>
        <p:nvPicPr>
          <p:cNvPr id="16" name="Picture 15" descr="A close up of a box&#10;&#10;Description automatically generated">
            <a:extLst>
              <a:ext uri="{FF2B5EF4-FFF2-40B4-BE49-F238E27FC236}">
                <a16:creationId xmlns:a16="http://schemas.microsoft.com/office/drawing/2014/main" id="{090C3DB2-16AD-46FB-856E-8ABC9FFBE2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5257" y="5154648"/>
            <a:ext cx="2391744" cy="1246152"/>
          </a:xfrm>
          <a:prstGeom prst="rect">
            <a:avLst/>
          </a:prstGeom>
          <a:ln w="25400">
            <a:solidFill>
              <a:schemeClr val="tx1"/>
            </a:solidFill>
          </a:ln>
        </p:spPr>
      </p:pic>
    </p:spTree>
    <p:extLst>
      <p:ext uri="{BB962C8B-B14F-4D97-AF65-F5344CB8AC3E}">
        <p14:creationId xmlns:p14="http://schemas.microsoft.com/office/powerpoint/2010/main" val="546626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60A9827-8637-403F-BE71-5D5BC84C20D6}"/>
              </a:ext>
            </a:extLst>
          </p:cNvPr>
          <p:cNvSpPr txBox="1">
            <a:spLocks/>
          </p:cNvSpPr>
          <p:nvPr/>
        </p:nvSpPr>
        <p:spPr>
          <a:xfrm>
            <a:off x="838200" y="2160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b="1" dirty="0">
                <a:latin typeface="Helvetica" panose="020B0604020202020204" pitchFamily="34" charset="0"/>
                <a:cs typeface="Helvetica" panose="020B0604020202020204" pitchFamily="34" charset="0"/>
              </a:rPr>
              <a:t>Experimental Results</a:t>
            </a:r>
          </a:p>
        </p:txBody>
      </p:sp>
      <p:pic>
        <p:nvPicPr>
          <p:cNvPr id="14" name="Content Placeholder 13">
            <a:extLst>
              <a:ext uri="{FF2B5EF4-FFF2-40B4-BE49-F238E27FC236}">
                <a16:creationId xmlns:a16="http://schemas.microsoft.com/office/drawing/2014/main" id="{31FB8210-7F32-4976-A91F-F20F0BFF9FE8}"/>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57950" y="3051067"/>
            <a:ext cx="4552950" cy="3414712"/>
          </a:xfrm>
        </p:spPr>
      </p:pic>
      <p:sp>
        <p:nvSpPr>
          <p:cNvPr id="15" name="TextBox 14">
            <a:extLst>
              <a:ext uri="{FF2B5EF4-FFF2-40B4-BE49-F238E27FC236}">
                <a16:creationId xmlns:a16="http://schemas.microsoft.com/office/drawing/2014/main" id="{C8696A7B-91BB-444B-B731-29889E70699A}"/>
              </a:ext>
            </a:extLst>
          </p:cNvPr>
          <p:cNvSpPr txBox="1"/>
          <p:nvPr/>
        </p:nvSpPr>
        <p:spPr>
          <a:xfrm>
            <a:off x="0" y="1791494"/>
            <a:ext cx="6296025" cy="3554819"/>
          </a:xfrm>
          <a:prstGeom prst="rect">
            <a:avLst/>
          </a:prstGeom>
          <a:noFill/>
        </p:spPr>
        <p:txBody>
          <a:bodyPr wrap="square" rtlCol="0">
            <a:spAutoFit/>
          </a:bodyPr>
          <a:lstStyle/>
          <a:p>
            <a:pPr marL="342900" indent="-342900">
              <a:buFont typeface="Arial" panose="020B0604020202020204" pitchFamily="34" charset="0"/>
              <a:buChar char="•"/>
            </a:pPr>
            <a:r>
              <a:rPr lang="en-US" sz="2500" dirty="0">
                <a:latin typeface="Helvetica" panose="020B0604020202020204" pitchFamily="34" charset="0"/>
                <a:cs typeface="Helvetica" panose="020B0604020202020204" pitchFamily="34" charset="0"/>
              </a:rPr>
              <a:t>Sensitive region is shifted</a:t>
            </a:r>
          </a:p>
          <a:p>
            <a:pPr marL="342900" indent="-342900">
              <a:buFont typeface="Arial" panose="020B0604020202020204" pitchFamily="34" charset="0"/>
              <a:buChar char="•"/>
            </a:pPr>
            <a:r>
              <a:rPr lang="en-US" sz="2500" dirty="0">
                <a:latin typeface="Helvetica" panose="020B0604020202020204" pitchFamily="34" charset="0"/>
                <a:cs typeface="Helvetica" panose="020B0604020202020204" pitchFamily="34" charset="0"/>
              </a:rPr>
              <a:t>Magnitude of B1 field has decreased compared to simulation</a:t>
            </a:r>
          </a:p>
          <a:p>
            <a:pPr marL="342900" indent="-342900">
              <a:buFont typeface="Arial" panose="020B0604020202020204" pitchFamily="34" charset="0"/>
              <a:buChar char="•"/>
            </a:pPr>
            <a:endParaRPr lang="en-US" sz="2500" dirty="0">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r>
              <a:rPr lang="en-US" sz="2500" dirty="0">
                <a:latin typeface="Helvetica" panose="020B0604020202020204" pitchFamily="34" charset="0"/>
                <a:cs typeface="Helvetica" panose="020B0604020202020204" pitchFamily="34" charset="0"/>
              </a:rPr>
              <a:t>This is maybe due to an incorrect remanence</a:t>
            </a:r>
          </a:p>
          <a:p>
            <a:pPr marL="342900" indent="-342900">
              <a:buFont typeface="Arial" panose="020B0604020202020204" pitchFamily="34" charset="0"/>
              <a:buChar char="•"/>
            </a:pPr>
            <a:endParaRPr lang="en-US" sz="2500" dirty="0">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r>
              <a:rPr lang="en-US" sz="2500" dirty="0">
                <a:latin typeface="Helvetica" panose="020B0604020202020204" pitchFamily="34" charset="0"/>
                <a:cs typeface="Helvetica" panose="020B0604020202020204" pitchFamily="34" charset="0"/>
              </a:rPr>
              <a:t>Sensitive region from 0.94 – 1.86 cm with less than 8 gauss variation.</a:t>
            </a:r>
          </a:p>
        </p:txBody>
      </p:sp>
      <p:pic>
        <p:nvPicPr>
          <p:cNvPr id="19" name="Graphic 18">
            <a:extLst>
              <a:ext uri="{FF2B5EF4-FFF2-40B4-BE49-F238E27FC236}">
                <a16:creationId xmlns:a16="http://schemas.microsoft.com/office/drawing/2014/main" id="{A2DA93A9-E5F7-45C5-9BFB-5BC42CAEB0F6}"/>
              </a:ext>
            </a:extLst>
          </p:cNvPr>
          <p:cNvPicPr>
            <a:picLocks noChangeAspect="1"/>
          </p:cNvPicPr>
          <p:nvPr/>
        </p:nvPicPr>
        <p:blipFill>
          <a:blip r:embed="rId6">
            <a:alphaModFix/>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7950" y="3051067"/>
            <a:ext cx="4552950" cy="3414713"/>
          </a:xfrm>
          <a:prstGeom prst="rect">
            <a:avLst/>
          </a:prstGeom>
        </p:spPr>
      </p:pic>
      <p:pic>
        <p:nvPicPr>
          <p:cNvPr id="20" name="Picture 19" descr="A picture containing indoor, table, small, sitting&#10;&#10;Description automatically generated">
            <a:extLst>
              <a:ext uri="{FF2B5EF4-FFF2-40B4-BE49-F238E27FC236}">
                <a16:creationId xmlns:a16="http://schemas.microsoft.com/office/drawing/2014/main" id="{5CFED5BC-FA30-4C19-A30F-CD7A992D5E9C}"/>
              </a:ext>
            </a:extLst>
          </p:cNvPr>
          <p:cNvPicPr>
            <a:picLocks noChangeAspect="1"/>
          </p:cNvPicPr>
          <p:nvPr/>
        </p:nvPicPr>
        <p:blipFill rotWithShape="1">
          <a:blip r:embed="rId8">
            <a:extLst>
              <a:ext uri="{28A0092B-C50C-407E-A947-70E740481C1C}">
                <a14:useLocalDpi xmlns:a14="http://schemas.microsoft.com/office/drawing/2010/main" val="0"/>
              </a:ext>
            </a:extLst>
          </a:blip>
          <a:srcRect l="1528" t="17963" b="19816"/>
          <a:stretch/>
        </p:blipFill>
        <p:spPr>
          <a:xfrm>
            <a:off x="7056180" y="1409700"/>
            <a:ext cx="3516570" cy="1666527"/>
          </a:xfrm>
          <a:prstGeom prst="rect">
            <a:avLst/>
          </a:prstGeom>
          <a:ln w="12700">
            <a:solidFill>
              <a:schemeClr val="tx1"/>
            </a:solidFill>
          </a:ln>
        </p:spPr>
      </p:pic>
    </p:spTree>
    <p:custDataLst>
      <p:tags r:id="rId1"/>
    </p:custDataLst>
    <p:extLst>
      <p:ext uri="{BB962C8B-B14F-4D97-AF65-F5344CB8AC3E}">
        <p14:creationId xmlns:p14="http://schemas.microsoft.com/office/powerpoint/2010/main" val="407890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60A9827-8637-403F-BE71-5D5BC84C20D6}"/>
              </a:ext>
            </a:extLst>
          </p:cNvPr>
          <p:cNvSpPr txBox="1">
            <a:spLocks/>
          </p:cNvSpPr>
          <p:nvPr/>
        </p:nvSpPr>
        <p:spPr>
          <a:xfrm>
            <a:off x="0" y="225438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b="1" dirty="0">
                <a:latin typeface="Helvetica" panose="020B0604020202020204" pitchFamily="34" charset="0"/>
                <a:cs typeface="Helvetica" panose="020B0604020202020204" pitchFamily="34" charset="0"/>
              </a:rPr>
              <a:t>CST for RF Simulation</a:t>
            </a:r>
          </a:p>
        </p:txBody>
      </p:sp>
    </p:spTree>
    <p:extLst>
      <p:ext uri="{BB962C8B-B14F-4D97-AF65-F5344CB8AC3E}">
        <p14:creationId xmlns:p14="http://schemas.microsoft.com/office/powerpoint/2010/main" val="3010010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8696A7B-91BB-444B-B731-29889E70699A}"/>
                  </a:ext>
                </a:extLst>
              </p:cNvPr>
              <p:cNvSpPr txBox="1"/>
              <p:nvPr/>
            </p:nvSpPr>
            <p:spPr>
              <a:xfrm>
                <a:off x="0" y="1291795"/>
                <a:ext cx="12192000" cy="1937864"/>
              </a:xfrm>
              <a:prstGeom prst="rect">
                <a:avLst/>
              </a:prstGeom>
            </p:spPr>
            <p:txBody>
              <a:bodyPr vert="horz" lIns="91440" tIns="45720" rIns="91440" bIns="45720" rtlCol="0" anchor="ctr">
                <a:noAutofit/>
              </a:bodyPr>
              <a:lstStyle/>
              <a:p>
                <a:pPr marL="342900" indent="-228600">
                  <a:lnSpc>
                    <a:spcPct val="90000"/>
                  </a:lnSpc>
                  <a:spcAft>
                    <a:spcPts val="600"/>
                  </a:spcAft>
                  <a:buFont typeface="Arial" panose="020B0604020202020204" pitchFamily="34" charset="0"/>
                  <a:buChar char="•"/>
                </a:pPr>
                <a:r>
                  <a:rPr lang="en-US" sz="2500" dirty="0">
                    <a:latin typeface="Helvetica" panose="020B0604020202020204" pitchFamily="34" charset="0"/>
                    <a:cs typeface="Helvetica" panose="020B0604020202020204" pitchFamily="34" charset="0"/>
                  </a:rPr>
                  <a:t>Conductive copper sheets will reduce acoustic ringing </a:t>
                </a:r>
              </a:p>
              <a:p>
                <a:pPr marL="342900" indent="-228600">
                  <a:lnSpc>
                    <a:spcPct val="90000"/>
                  </a:lnSpc>
                  <a:spcAft>
                    <a:spcPts val="600"/>
                  </a:spcAft>
                  <a:buFont typeface="Arial" panose="020B0604020202020204" pitchFamily="34" charset="0"/>
                  <a:buChar char="•"/>
                </a:pPr>
                <a:r>
                  <a:rPr lang="en-US" sz="2500" dirty="0">
                    <a:latin typeface="Helvetica" panose="020B0604020202020204" pitchFamily="34" charset="0"/>
                    <a:cs typeface="Helvetica" panose="020B0604020202020204" pitchFamily="34" charset="0"/>
                  </a:rPr>
                  <a:t>Oscillating field B1 will induce surface currents that usually attenuate the magnitude of B1 field.</a:t>
                </a:r>
              </a:p>
              <a:p>
                <a:pPr marL="342900" indent="-228600">
                  <a:lnSpc>
                    <a:spcPct val="90000"/>
                  </a:lnSpc>
                  <a:spcAft>
                    <a:spcPts val="600"/>
                  </a:spcAft>
                  <a:buFont typeface="Arial" panose="020B0604020202020204" pitchFamily="34" charset="0"/>
                  <a:buChar char="•"/>
                </a:pPr>
                <a:r>
                  <a:rPr lang="en-US" sz="2500" dirty="0">
                    <a:latin typeface="Helvetica" panose="020B0604020202020204" pitchFamily="34" charset="0"/>
                    <a:cs typeface="Helvetica" panose="020B0604020202020204" pitchFamily="34" charset="0"/>
                  </a:rPr>
                  <a:t>Signal </a:t>
                </a:r>
                <a14:m>
                  <m:oMath xmlns:m="http://schemas.openxmlformats.org/officeDocument/2006/math">
                    <m:r>
                      <a:rPr lang="en-US" sz="2500" i="1">
                        <a:latin typeface="Cambria Math" panose="02040503050406030204" pitchFamily="18" charset="0"/>
                      </a:rPr>
                      <m:t>∝ </m:t>
                    </m:r>
                    <m:r>
                      <a:rPr lang="en-US" sz="2500" i="1">
                        <a:latin typeface="Cambria Math" panose="02040503050406030204" pitchFamily="18" charset="0"/>
                      </a:rPr>
                      <m:t>𝐵</m:t>
                    </m:r>
                    <m:sSup>
                      <m:sSupPr>
                        <m:ctrlPr>
                          <a:rPr lang="en-US" sz="2500" b="0" i="1">
                            <a:latin typeface="Cambria Math" panose="02040503050406030204" pitchFamily="18" charset="0"/>
                          </a:rPr>
                        </m:ctrlPr>
                      </m:sSupPr>
                      <m:e>
                        <m:r>
                          <a:rPr lang="en-US" sz="2500" i="1">
                            <a:latin typeface="Cambria Math" panose="02040503050406030204" pitchFamily="18" charset="0"/>
                          </a:rPr>
                          <m:t>1</m:t>
                        </m:r>
                      </m:e>
                      <m:sup>
                        <m:r>
                          <a:rPr lang="en-US" sz="2500" b="0" i="1">
                            <a:latin typeface="Cambria Math" panose="02040503050406030204" pitchFamily="18" charset="0"/>
                          </a:rPr>
                          <m:t>2</m:t>
                        </m:r>
                      </m:sup>
                    </m:sSup>
                    <m:r>
                      <a:rPr lang="en-US" sz="2500" i="1">
                        <a:latin typeface="Cambria Math" panose="02040503050406030204" pitchFamily="18" charset="0"/>
                      </a:rPr>
                      <m:t> </m:t>
                    </m:r>
                  </m:oMath>
                </a14:m>
                <a:endParaRPr lang="en-US" sz="2500" dirty="0">
                  <a:latin typeface="Helvetica" panose="020B0604020202020204" pitchFamily="34" charset="0"/>
                  <a:cs typeface="Helvetica" panose="020B0604020202020204" pitchFamily="34" charset="0"/>
                </a:endParaRPr>
              </a:p>
              <a:p>
                <a:pPr marL="342900" indent="-228600">
                  <a:lnSpc>
                    <a:spcPct val="90000"/>
                  </a:lnSpc>
                  <a:spcAft>
                    <a:spcPts val="600"/>
                  </a:spcAft>
                  <a:buFont typeface="Arial" panose="020B0604020202020204" pitchFamily="34" charset="0"/>
                  <a:buChar char="•"/>
                </a:pPr>
                <a:endParaRPr lang="en-US" sz="2500" dirty="0">
                  <a:latin typeface="Helvetica" panose="020B0604020202020204" pitchFamily="34" charset="0"/>
                  <a:cs typeface="Helvetica" panose="020B0604020202020204" pitchFamily="34" charset="0"/>
                </a:endParaRPr>
              </a:p>
            </p:txBody>
          </p:sp>
        </mc:Choice>
        <mc:Fallback xmlns="">
          <p:sp>
            <p:nvSpPr>
              <p:cNvPr id="15" name="TextBox 14">
                <a:extLst>
                  <a:ext uri="{FF2B5EF4-FFF2-40B4-BE49-F238E27FC236}">
                    <a16:creationId xmlns:a16="http://schemas.microsoft.com/office/drawing/2014/main" id="{C8696A7B-91BB-444B-B731-29889E70699A}"/>
                  </a:ext>
                </a:extLst>
              </p:cNvPr>
              <p:cNvSpPr txBox="1">
                <a:spLocks noRot="1" noChangeAspect="1" noMove="1" noResize="1" noEditPoints="1" noAdjustHandles="1" noChangeArrowheads="1" noChangeShapeType="1" noTextEdit="1"/>
              </p:cNvSpPr>
              <p:nvPr/>
            </p:nvSpPr>
            <p:spPr>
              <a:xfrm>
                <a:off x="0" y="1291795"/>
                <a:ext cx="12192000" cy="1937864"/>
              </a:xfrm>
              <a:prstGeom prst="rect">
                <a:avLst/>
              </a:prstGeom>
              <a:blipFill>
                <a:blip r:embed="rId4"/>
                <a:stretch>
                  <a:fillRect t="-7233"/>
                </a:stretch>
              </a:blipFill>
            </p:spPr>
            <p:txBody>
              <a:bodyPr/>
              <a:lstStyle/>
              <a:p>
                <a:r>
                  <a:rPr lang="en-CA">
                    <a:noFill/>
                  </a:rPr>
                  <a:t> </a:t>
                </a:r>
              </a:p>
            </p:txBody>
          </p:sp>
        </mc:Fallback>
      </mc:AlternateContent>
      <p:pic>
        <p:nvPicPr>
          <p:cNvPr id="5" name="Picture 4" descr="A picture containing table&#10;&#10;Description automatically generated">
            <a:extLst>
              <a:ext uri="{FF2B5EF4-FFF2-40B4-BE49-F238E27FC236}">
                <a16:creationId xmlns:a16="http://schemas.microsoft.com/office/drawing/2014/main" id="{72CC7AE4-5168-4567-B656-646DA67AC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3495" y="3669273"/>
            <a:ext cx="5784959" cy="2661081"/>
          </a:xfrm>
          <a:prstGeom prst="rect">
            <a:avLst/>
          </a:prstGeom>
          <a:ln w="25400">
            <a:solidFill>
              <a:schemeClr val="tx1"/>
            </a:solidFill>
          </a:ln>
        </p:spPr>
      </p:pic>
      <p:sp>
        <p:nvSpPr>
          <p:cNvPr id="17" name="Title 1">
            <a:extLst>
              <a:ext uri="{FF2B5EF4-FFF2-40B4-BE49-F238E27FC236}">
                <a16:creationId xmlns:a16="http://schemas.microsoft.com/office/drawing/2014/main" id="{FE3D373F-50BC-4EF0-8DF4-2CA8BD568A70}"/>
              </a:ext>
            </a:extLst>
          </p:cNvPr>
          <p:cNvSpPr txBox="1">
            <a:spLocks/>
          </p:cNvSpPr>
          <p:nvPr/>
        </p:nvSpPr>
        <p:spPr>
          <a:xfrm>
            <a:off x="838200" y="2160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b="1" dirty="0">
                <a:latin typeface="Helvetica" panose="020B0604020202020204" pitchFamily="34" charset="0"/>
                <a:cs typeface="Helvetica" panose="020B0604020202020204" pitchFamily="34" charset="0"/>
              </a:rPr>
              <a:t>Surface Currents</a:t>
            </a:r>
          </a:p>
        </p:txBody>
      </p:sp>
      <p:grpSp>
        <p:nvGrpSpPr>
          <p:cNvPr id="21" name="Group 20">
            <a:extLst>
              <a:ext uri="{FF2B5EF4-FFF2-40B4-BE49-F238E27FC236}">
                <a16:creationId xmlns:a16="http://schemas.microsoft.com/office/drawing/2014/main" id="{29327EC8-B21B-4141-86FD-9771A280EA87}"/>
              </a:ext>
            </a:extLst>
          </p:cNvPr>
          <p:cNvGrpSpPr/>
          <p:nvPr/>
        </p:nvGrpSpPr>
        <p:grpSpPr>
          <a:xfrm>
            <a:off x="5773845" y="3952876"/>
            <a:ext cx="322156" cy="1114424"/>
            <a:chOff x="5773845" y="3790874"/>
            <a:chExt cx="330154" cy="1276426"/>
          </a:xfrm>
        </p:grpSpPr>
        <p:cxnSp>
          <p:nvCxnSpPr>
            <p:cNvPr id="12" name="Straight Arrow Connector 11">
              <a:extLst>
                <a:ext uri="{FF2B5EF4-FFF2-40B4-BE49-F238E27FC236}">
                  <a16:creationId xmlns:a16="http://schemas.microsoft.com/office/drawing/2014/main" id="{C3BFDE82-FF44-4D44-8300-1DC287C2DDD3}"/>
                </a:ext>
              </a:extLst>
            </p:cNvPr>
            <p:cNvCxnSpPr>
              <a:cxnSpLocks/>
            </p:cNvCxnSpPr>
            <p:nvPr/>
          </p:nvCxnSpPr>
          <p:spPr>
            <a:xfrm flipV="1">
              <a:off x="5895974" y="4131773"/>
              <a:ext cx="0" cy="93552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071F59B-8589-4427-821F-388B210D50B0}"/>
                    </a:ext>
                  </a:extLst>
                </p:cNvPr>
                <p:cNvSpPr txBox="1"/>
                <p:nvPr/>
              </p:nvSpPr>
              <p:spPr>
                <a:xfrm>
                  <a:off x="5773845" y="3790874"/>
                  <a:ext cx="3301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𝑩</m:t>
                            </m:r>
                          </m:e>
                          <m:sub>
                            <m:r>
                              <a:rPr lang="en-US" b="1" i="1" smtClean="0">
                                <a:latin typeface="Cambria Math" panose="02040503050406030204" pitchFamily="18" charset="0"/>
                              </a:rPr>
                              <m:t>𝟏</m:t>
                            </m:r>
                          </m:sub>
                        </m:sSub>
                      </m:oMath>
                    </m:oMathPara>
                  </a14:m>
                  <a:endParaRPr lang="en-US" b="1" dirty="0"/>
                </a:p>
              </p:txBody>
            </p:sp>
          </mc:Choice>
          <mc:Fallback xmlns="">
            <p:sp>
              <p:nvSpPr>
                <p:cNvPr id="19" name="TextBox 18">
                  <a:extLst>
                    <a:ext uri="{FF2B5EF4-FFF2-40B4-BE49-F238E27FC236}">
                      <a16:creationId xmlns:a16="http://schemas.microsoft.com/office/drawing/2014/main" id="{0071F59B-8589-4427-821F-388B210D50B0}"/>
                    </a:ext>
                  </a:extLst>
                </p:cNvPr>
                <p:cNvSpPr txBox="1">
                  <a:spLocks noRot="1" noChangeAspect="1" noMove="1" noResize="1" noEditPoints="1" noAdjustHandles="1" noChangeArrowheads="1" noChangeShapeType="1" noTextEdit="1"/>
                </p:cNvSpPr>
                <p:nvPr/>
              </p:nvSpPr>
              <p:spPr>
                <a:xfrm>
                  <a:off x="5773845" y="3790874"/>
                  <a:ext cx="330154" cy="276999"/>
                </a:xfrm>
                <a:prstGeom prst="rect">
                  <a:avLst/>
                </a:prstGeom>
                <a:blipFill>
                  <a:blip r:embed="rId6"/>
                  <a:stretch>
                    <a:fillRect l="-16981" r="-9434" b="-32500"/>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CD904A0E-5A27-4EB6-A8AA-E666E3F4BB95}"/>
              </a:ext>
            </a:extLst>
          </p:cNvPr>
          <p:cNvGrpSpPr/>
          <p:nvPr/>
        </p:nvGrpSpPr>
        <p:grpSpPr>
          <a:xfrm>
            <a:off x="5572446" y="5099842"/>
            <a:ext cx="641138" cy="1132002"/>
            <a:chOff x="5572446" y="5099842"/>
            <a:chExt cx="641138" cy="1132002"/>
          </a:xfrm>
        </p:grpSpPr>
        <p:grpSp>
          <p:nvGrpSpPr>
            <p:cNvPr id="22" name="Group 21">
              <a:extLst>
                <a:ext uri="{FF2B5EF4-FFF2-40B4-BE49-F238E27FC236}">
                  <a16:creationId xmlns:a16="http://schemas.microsoft.com/office/drawing/2014/main" id="{4C4DB0AD-5EA0-40A8-91DF-1A5A6DCE37D4}"/>
                </a:ext>
              </a:extLst>
            </p:cNvPr>
            <p:cNvGrpSpPr/>
            <p:nvPr/>
          </p:nvGrpSpPr>
          <p:grpSpPr>
            <a:xfrm rot="10800000">
              <a:off x="5851082" y="5099842"/>
              <a:ext cx="51365" cy="1132002"/>
              <a:chOff x="5886315" y="3770741"/>
              <a:chExt cx="52640" cy="1296559"/>
            </a:xfrm>
          </p:grpSpPr>
          <p:cxnSp>
            <p:nvCxnSpPr>
              <p:cNvPr id="23" name="Straight Arrow Connector 22">
                <a:extLst>
                  <a:ext uri="{FF2B5EF4-FFF2-40B4-BE49-F238E27FC236}">
                    <a16:creationId xmlns:a16="http://schemas.microsoft.com/office/drawing/2014/main" id="{5F4C7BAB-F201-4557-92A4-21B538D0E476}"/>
                  </a:ext>
                </a:extLst>
              </p:cNvPr>
              <p:cNvCxnSpPr>
                <a:cxnSpLocks/>
              </p:cNvCxnSpPr>
              <p:nvPr/>
            </p:nvCxnSpPr>
            <p:spPr>
              <a:xfrm rot="10800000">
                <a:off x="5886315" y="4540121"/>
                <a:ext cx="9659" cy="52717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B9B8AC6-97A2-44BB-91C3-45F68EDDC077}"/>
                  </a:ext>
                </a:extLst>
              </p:cNvPr>
              <p:cNvSpPr txBox="1"/>
              <p:nvPr/>
            </p:nvSpPr>
            <p:spPr>
              <a:xfrm>
                <a:off x="5938888" y="3770741"/>
                <a:ext cx="67" cy="317266"/>
              </a:xfrm>
              <a:prstGeom prst="rect">
                <a:avLst/>
              </a:prstGeom>
              <a:noFill/>
            </p:spPr>
            <p:txBody>
              <a:bodyPr wrap="none" lIns="0" tIns="0" rIns="0" bIns="0" rtlCol="0">
                <a:spAutoFit/>
              </a:bodyPr>
              <a:lstStyle/>
              <a:p>
                <a:endParaRPr lang="en-US" b="1" dirty="0"/>
              </a:p>
            </p:txBody>
          </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2E1B624-6410-46A3-A4E0-9B622863D407}"/>
                    </a:ext>
                  </a:extLst>
                </p:cNvPr>
                <p:cNvSpPr txBox="1"/>
                <p:nvPr/>
              </p:nvSpPr>
              <p:spPr>
                <a:xfrm>
                  <a:off x="5572446" y="5642777"/>
                  <a:ext cx="641138" cy="302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𝑩</m:t>
                            </m:r>
                          </m:e>
                          <m:sub>
                            <m:r>
                              <a:rPr lang="en-US" b="1" i="1" smtClean="0">
                                <a:latin typeface="Cambria Math" panose="02040503050406030204" pitchFamily="18" charset="0"/>
                              </a:rPr>
                              <m:t>𝒆𝒅𝒅𝒚</m:t>
                            </m:r>
                          </m:sub>
                        </m:sSub>
                      </m:oMath>
                    </m:oMathPara>
                  </a14:m>
                  <a:endParaRPr lang="en-US" b="1" dirty="0"/>
                </a:p>
              </p:txBody>
            </p:sp>
          </mc:Choice>
          <mc:Fallback xmlns="">
            <p:sp>
              <p:nvSpPr>
                <p:cNvPr id="26" name="TextBox 25">
                  <a:extLst>
                    <a:ext uri="{FF2B5EF4-FFF2-40B4-BE49-F238E27FC236}">
                      <a16:creationId xmlns:a16="http://schemas.microsoft.com/office/drawing/2014/main" id="{A2E1B624-6410-46A3-A4E0-9B622863D407}"/>
                    </a:ext>
                  </a:extLst>
                </p:cNvPr>
                <p:cNvSpPr txBox="1">
                  <a:spLocks noRot="1" noChangeAspect="1" noMove="1" noResize="1" noEditPoints="1" noAdjustHandles="1" noChangeArrowheads="1" noChangeShapeType="1" noTextEdit="1"/>
                </p:cNvSpPr>
                <p:nvPr/>
              </p:nvSpPr>
              <p:spPr>
                <a:xfrm>
                  <a:off x="5572446" y="5642777"/>
                  <a:ext cx="641138" cy="302455"/>
                </a:xfrm>
                <a:prstGeom prst="rect">
                  <a:avLst/>
                </a:prstGeom>
                <a:blipFill>
                  <a:blip r:embed="rId7"/>
                  <a:stretch>
                    <a:fillRect l="-7619" r="-8571" b="-30612"/>
                  </a:stretch>
                </a:blipFill>
              </p:spPr>
              <p:txBody>
                <a:bodyPr/>
                <a:lstStyle/>
                <a:p>
                  <a:r>
                    <a:rPr lang="en-US">
                      <a:noFill/>
                    </a:rPr>
                    <a:t> </a:t>
                  </a:r>
                </a:p>
              </p:txBody>
            </p:sp>
          </mc:Fallback>
        </mc:AlternateContent>
      </p:grpSp>
      <p:pic>
        <p:nvPicPr>
          <p:cNvPr id="10" name="Graphic 9">
            <a:extLst>
              <a:ext uri="{FF2B5EF4-FFF2-40B4-BE49-F238E27FC236}">
                <a16:creationId xmlns:a16="http://schemas.microsoft.com/office/drawing/2014/main" id="{0B1E7E7D-F64D-4A55-8CCA-E1E357D6D4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43828" y="2919760"/>
            <a:ext cx="4922747" cy="3692061"/>
          </a:xfrm>
          <a:prstGeom prst="rect">
            <a:avLst/>
          </a:prstGeom>
        </p:spPr>
      </p:pic>
      <p:pic>
        <p:nvPicPr>
          <p:cNvPr id="28" name="Picture 27" descr="A picture containing table&#10;&#10;Description automatically generated">
            <a:extLst>
              <a:ext uri="{FF2B5EF4-FFF2-40B4-BE49-F238E27FC236}">
                <a16:creationId xmlns:a16="http://schemas.microsoft.com/office/drawing/2014/main" id="{2B3A4EE5-31F0-473C-9C31-900DC9A067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5696" y="4073797"/>
            <a:ext cx="3529009" cy="1623344"/>
          </a:xfrm>
          <a:prstGeom prst="rect">
            <a:avLst/>
          </a:prstGeom>
          <a:ln w="25400">
            <a:solidFill>
              <a:schemeClr val="tx1"/>
            </a:solidFill>
          </a:ln>
        </p:spPr>
      </p:pic>
      <p:cxnSp>
        <p:nvCxnSpPr>
          <p:cNvPr id="30" name="Straight Arrow Connector 29">
            <a:extLst>
              <a:ext uri="{FF2B5EF4-FFF2-40B4-BE49-F238E27FC236}">
                <a16:creationId xmlns:a16="http://schemas.microsoft.com/office/drawing/2014/main" id="{D4846063-42C4-4BD8-8AAF-3BB69B58C79D}"/>
              </a:ext>
            </a:extLst>
          </p:cNvPr>
          <p:cNvCxnSpPr>
            <a:cxnSpLocks/>
          </p:cNvCxnSpPr>
          <p:nvPr/>
        </p:nvCxnSpPr>
        <p:spPr>
          <a:xfrm flipV="1">
            <a:off x="10103057" y="4222758"/>
            <a:ext cx="0" cy="629694"/>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DB3505-E591-465A-8D76-D907C66B8A15}"/>
                  </a:ext>
                </a:extLst>
              </p:cNvPr>
              <p:cNvSpPr txBox="1"/>
              <p:nvPr/>
            </p:nvSpPr>
            <p:spPr>
              <a:xfrm>
                <a:off x="10172179" y="4176205"/>
                <a:ext cx="12285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h</m:t>
                      </m:r>
                    </m:oMath>
                  </m:oMathPara>
                </a14:m>
                <a:endParaRPr lang="en-US" sz="1200" dirty="0"/>
              </a:p>
            </p:txBody>
          </p:sp>
        </mc:Choice>
        <mc:Fallback xmlns="">
          <p:sp>
            <p:nvSpPr>
              <p:cNvPr id="32" name="TextBox 31">
                <a:extLst>
                  <a:ext uri="{FF2B5EF4-FFF2-40B4-BE49-F238E27FC236}">
                    <a16:creationId xmlns:a16="http://schemas.microsoft.com/office/drawing/2014/main" id="{D6DB3505-E591-465A-8D76-D907C66B8A15}"/>
                  </a:ext>
                </a:extLst>
              </p:cNvPr>
              <p:cNvSpPr txBox="1">
                <a:spLocks noRot="1" noChangeAspect="1" noMove="1" noResize="1" noEditPoints="1" noAdjustHandles="1" noChangeArrowheads="1" noChangeShapeType="1" noTextEdit="1"/>
              </p:cNvSpPr>
              <p:nvPr/>
            </p:nvSpPr>
            <p:spPr>
              <a:xfrm>
                <a:off x="10172179" y="4176205"/>
                <a:ext cx="122854" cy="184666"/>
              </a:xfrm>
              <a:prstGeom prst="rect">
                <a:avLst/>
              </a:prstGeom>
              <a:blipFill>
                <a:blip r:embed="rId10"/>
                <a:stretch>
                  <a:fillRect l="-35000" r="-30000" b="-10000"/>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F3CB1740-67FB-42B6-96EE-505313D0CA23}"/>
              </a:ext>
            </a:extLst>
          </p:cNvPr>
          <p:cNvSpPr/>
          <p:nvPr/>
        </p:nvSpPr>
        <p:spPr>
          <a:xfrm>
            <a:off x="5719763" y="6641970"/>
            <a:ext cx="90488" cy="1303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830B295-CE52-4F51-A113-ABF7C2E6A3AE}"/>
              </a:ext>
            </a:extLst>
          </p:cNvPr>
          <p:cNvSpPr txBox="1"/>
          <p:nvPr/>
        </p:nvSpPr>
        <p:spPr>
          <a:xfrm>
            <a:off x="3621447" y="3192219"/>
            <a:ext cx="5475983" cy="477054"/>
          </a:xfrm>
          <a:prstGeom prst="rect">
            <a:avLst/>
          </a:prstGeom>
          <a:noFill/>
        </p:spPr>
        <p:txBody>
          <a:bodyPr wrap="square" rtlCol="0">
            <a:spAutoFit/>
          </a:bodyPr>
          <a:lstStyle/>
          <a:p>
            <a:r>
              <a:rPr lang="en-US" sz="2500" dirty="0">
                <a:latin typeface="Helvetica" panose="020B0604020202020204" pitchFamily="34" charset="0"/>
                <a:cs typeface="Helvetica" panose="020B0604020202020204" pitchFamily="34" charset="0"/>
              </a:rPr>
              <a:t>Nature abhors a change in flux!</a:t>
            </a:r>
          </a:p>
        </p:txBody>
      </p:sp>
    </p:spTree>
    <p:custDataLst>
      <p:tags r:id="rId1"/>
    </p:custDataLst>
    <p:extLst>
      <p:ext uri="{BB962C8B-B14F-4D97-AF65-F5344CB8AC3E}">
        <p14:creationId xmlns:p14="http://schemas.microsoft.com/office/powerpoint/2010/main" val="188150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xit" presetSubtype="0" fill="hold" grpId="1" nodeType="withEffect">
                                  <p:stCondLst>
                                    <p:cond delay="0"/>
                                  </p:stCondLst>
                                  <p:childTnLst>
                                    <p:set>
                                      <p:cBhvr>
                                        <p:cTn id="21" dur="1" fill="hold">
                                          <p:stCondLst>
                                            <p:cond delay="0"/>
                                          </p:stCondLst>
                                        </p:cTn>
                                        <p:tgtEl>
                                          <p:spTgt spid="34"/>
                                        </p:tgtEl>
                                        <p:attrNameLst>
                                          <p:attrName>style.visibility</p:attrName>
                                        </p:attrNameLst>
                                      </p:cBhvr>
                                      <p:to>
                                        <p:strVal val="hidden"/>
                                      </p:to>
                                    </p:set>
                                  </p:childTnLst>
                                </p:cTn>
                              </p:par>
                            </p:childTnLst>
                          </p:cTn>
                        </p:par>
                        <p:par>
                          <p:cTn id="22" fill="hold">
                            <p:stCondLst>
                              <p:cond delay="0"/>
                            </p:stCondLst>
                            <p:childTnLst>
                              <p:par>
                                <p:cTn id="23" presetID="1" presetClass="exit" presetSubtype="0" fill="hold" nodeType="after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34" grpId="0"/>
      <p:bldP spid="3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8696A7B-91BB-444B-B731-29889E70699A}"/>
              </a:ext>
            </a:extLst>
          </p:cNvPr>
          <p:cNvSpPr txBox="1"/>
          <p:nvPr/>
        </p:nvSpPr>
        <p:spPr>
          <a:xfrm>
            <a:off x="0" y="1619250"/>
            <a:ext cx="12192000" cy="2743199"/>
          </a:xfrm>
          <a:prstGeom prst="rect">
            <a:avLst/>
          </a:prstGeom>
        </p:spPr>
        <p:txBody>
          <a:bodyPr vert="horz" lIns="91440" tIns="45720" rIns="91440" bIns="45720" rtlCol="0" anchor="ctr">
            <a:noAutofit/>
          </a:bodyPr>
          <a:lstStyle/>
          <a:p>
            <a:pPr marL="457200" indent="-342900">
              <a:lnSpc>
                <a:spcPct val="90000"/>
              </a:lnSpc>
              <a:spcAft>
                <a:spcPts val="600"/>
              </a:spcAft>
              <a:buFont typeface="Arial" panose="020B0604020202020204" pitchFamily="34" charset="0"/>
              <a:buChar char="•"/>
            </a:pPr>
            <a:r>
              <a:rPr lang="en-US" sz="2500" dirty="0">
                <a:latin typeface="Helvetica" panose="020B0604020202020204" pitchFamily="34" charset="0"/>
                <a:cs typeface="Helvetica" panose="020B0604020202020204" pitchFamily="34" charset="0"/>
              </a:rPr>
              <a:t>Counter-wound coil design that can use surface currents to our advantage</a:t>
            </a:r>
          </a:p>
          <a:p>
            <a:pPr marL="457200" indent="-342900">
              <a:lnSpc>
                <a:spcPct val="90000"/>
              </a:lnSpc>
              <a:spcAft>
                <a:spcPts val="600"/>
              </a:spcAft>
              <a:buFont typeface="Arial" panose="020B0604020202020204" pitchFamily="34" charset="0"/>
              <a:buChar char="•"/>
            </a:pPr>
            <a:r>
              <a:rPr lang="en-US" sz="2500" dirty="0">
                <a:latin typeface="Helvetica" panose="020B0604020202020204" pitchFamily="34" charset="0"/>
                <a:cs typeface="Helvetica" panose="020B0604020202020204" pitchFamily="34" charset="0"/>
              </a:rPr>
              <a:t>Utilizing the region above the center of the two coils</a:t>
            </a:r>
          </a:p>
          <a:p>
            <a:pPr marL="457200" indent="-342900">
              <a:lnSpc>
                <a:spcPct val="90000"/>
              </a:lnSpc>
              <a:spcAft>
                <a:spcPts val="600"/>
              </a:spcAft>
              <a:buFont typeface="Arial" panose="020B0604020202020204" pitchFamily="34" charset="0"/>
              <a:buChar char="•"/>
            </a:pPr>
            <a:r>
              <a:rPr lang="en-US" sz="2500" dirty="0">
                <a:latin typeface="Helvetica" panose="020B0604020202020204" pitchFamily="34" charset="0"/>
                <a:cs typeface="Helvetica" panose="020B0604020202020204" pitchFamily="34" charset="0"/>
              </a:rPr>
              <a:t>One wound clockwise, the other wound counter-clockwise</a:t>
            </a:r>
          </a:p>
          <a:p>
            <a:pPr marL="342900" indent="-228600">
              <a:lnSpc>
                <a:spcPct val="90000"/>
              </a:lnSpc>
              <a:spcAft>
                <a:spcPts val="600"/>
              </a:spcAft>
              <a:buFont typeface="Arial" panose="020B0604020202020204" pitchFamily="34" charset="0"/>
              <a:buChar char="•"/>
            </a:pPr>
            <a:endParaRPr lang="en-US" sz="2500" dirty="0">
              <a:latin typeface="Helvetica" panose="020B0604020202020204" pitchFamily="34" charset="0"/>
              <a:cs typeface="Helvetica" panose="020B0604020202020204" pitchFamily="34" charset="0"/>
            </a:endParaRPr>
          </a:p>
        </p:txBody>
      </p:sp>
      <p:sp>
        <p:nvSpPr>
          <p:cNvPr id="17" name="Title 1">
            <a:extLst>
              <a:ext uri="{FF2B5EF4-FFF2-40B4-BE49-F238E27FC236}">
                <a16:creationId xmlns:a16="http://schemas.microsoft.com/office/drawing/2014/main" id="{FE3D373F-50BC-4EF0-8DF4-2CA8BD568A70}"/>
              </a:ext>
            </a:extLst>
          </p:cNvPr>
          <p:cNvSpPr txBox="1">
            <a:spLocks/>
          </p:cNvSpPr>
          <p:nvPr/>
        </p:nvSpPr>
        <p:spPr>
          <a:xfrm>
            <a:off x="838200" y="2160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b="1" dirty="0">
                <a:latin typeface="Helvetica" panose="020B0604020202020204" pitchFamily="34" charset="0"/>
                <a:cs typeface="Helvetica" panose="020B0604020202020204" pitchFamily="34" charset="0"/>
              </a:rPr>
              <a:t>UC Davis Design</a:t>
            </a:r>
          </a:p>
        </p:txBody>
      </p:sp>
      <p:pic>
        <p:nvPicPr>
          <p:cNvPr id="6" name="Picture 5" descr="A picture containing cage&#10;&#10;Description automatically generated">
            <a:extLst>
              <a:ext uri="{FF2B5EF4-FFF2-40B4-BE49-F238E27FC236}">
                <a16:creationId xmlns:a16="http://schemas.microsoft.com/office/drawing/2014/main" id="{DABED8C2-4FE3-4F33-84D7-36F53AD68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078" y="3702052"/>
            <a:ext cx="5031611" cy="2470565"/>
          </a:xfrm>
          <a:prstGeom prst="rect">
            <a:avLst/>
          </a:prstGeom>
          <a:ln w="25400">
            <a:solidFill>
              <a:schemeClr val="tx1"/>
            </a:solidFill>
          </a:ln>
        </p:spPr>
      </p:pic>
      <p:pic>
        <p:nvPicPr>
          <p:cNvPr id="11" name="Picture 10" descr="A picture containing sitting, monitor, table, screen&#10;&#10;Description automatically generated">
            <a:extLst>
              <a:ext uri="{FF2B5EF4-FFF2-40B4-BE49-F238E27FC236}">
                <a16:creationId xmlns:a16="http://schemas.microsoft.com/office/drawing/2014/main" id="{B51244B2-DAA9-4FD8-B1D2-46134639EF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700120"/>
            <a:ext cx="5031611" cy="2472497"/>
          </a:xfrm>
          <a:prstGeom prst="rect">
            <a:avLst/>
          </a:prstGeom>
          <a:ln w="25400">
            <a:solidFill>
              <a:schemeClr val="tx1"/>
            </a:solidFill>
          </a:ln>
        </p:spPr>
      </p:pic>
    </p:spTree>
    <p:extLst>
      <p:ext uri="{BB962C8B-B14F-4D97-AF65-F5344CB8AC3E}">
        <p14:creationId xmlns:p14="http://schemas.microsoft.com/office/powerpoint/2010/main" val="303581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9" name="Picture 8" descr="A close up of a piece of paper&#10;&#10;Description automatically generated">
            <a:extLst>
              <a:ext uri="{FF2B5EF4-FFF2-40B4-BE49-F238E27FC236}">
                <a16:creationId xmlns:a16="http://schemas.microsoft.com/office/drawing/2014/main" id="{7DA72B44-55C3-4911-B69B-55517E3094B6}"/>
              </a:ext>
            </a:extLst>
          </p:cNvPr>
          <p:cNvPicPr>
            <a:picLocks noChangeAspect="1"/>
          </p:cNvPicPr>
          <p:nvPr/>
        </p:nvPicPr>
        <p:blipFill rotWithShape="1">
          <a:blip r:embed="rId4">
            <a:extLst>
              <a:ext uri="{28A0092B-C50C-407E-A947-70E740481C1C}">
                <a14:useLocalDpi xmlns:a14="http://schemas.microsoft.com/office/drawing/2010/main" val="0"/>
              </a:ext>
            </a:extLst>
          </a:blip>
          <a:srcRect t="807" r="-1" b="-1"/>
          <a:stretch/>
        </p:blipFill>
        <p:spPr>
          <a:xfrm>
            <a:off x="321733" y="321733"/>
            <a:ext cx="11548534" cy="6214534"/>
          </a:xfrm>
          <a:prstGeom prst="rect">
            <a:avLst/>
          </a:prstGeom>
        </p:spPr>
      </p:pic>
      <p:sp>
        <p:nvSpPr>
          <p:cNvPr id="10" name="Arrow: Down 9">
            <a:extLst>
              <a:ext uri="{FF2B5EF4-FFF2-40B4-BE49-F238E27FC236}">
                <a16:creationId xmlns:a16="http://schemas.microsoft.com/office/drawing/2014/main" id="{F9A800B5-8354-444C-BC9F-955739B98B2B}"/>
              </a:ext>
            </a:extLst>
          </p:cNvPr>
          <p:cNvSpPr/>
          <p:nvPr/>
        </p:nvSpPr>
        <p:spPr>
          <a:xfrm>
            <a:off x="5963536" y="516068"/>
            <a:ext cx="379228" cy="1414130"/>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E7C36E68-62D4-4C1A-8953-66CAEE806D69}"/>
              </a:ext>
            </a:extLst>
          </p:cNvPr>
          <p:cNvSpPr/>
          <p:nvPr/>
        </p:nvSpPr>
        <p:spPr>
          <a:xfrm rot="10800000">
            <a:off x="5963536" y="4746828"/>
            <a:ext cx="379228" cy="1414130"/>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1CB8E01-F704-472E-A10A-DCB5DEBE3EE5}"/>
                  </a:ext>
                </a:extLst>
              </p:cNvPr>
              <p:cNvSpPr txBox="1"/>
              <p:nvPr/>
            </p:nvSpPr>
            <p:spPr>
              <a:xfrm>
                <a:off x="5873229" y="1968096"/>
                <a:ext cx="659668"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500" b="1" i="1" smtClean="0">
                              <a:solidFill>
                                <a:schemeClr val="bg1"/>
                              </a:solidFill>
                              <a:latin typeface="Cambria Math" panose="02040503050406030204" pitchFamily="18" charset="0"/>
                            </a:rPr>
                          </m:ctrlPr>
                        </m:sSubPr>
                        <m:e>
                          <m:r>
                            <a:rPr lang="en-US" sz="2500" b="1" i="1" smtClean="0">
                              <a:solidFill>
                                <a:schemeClr val="bg1"/>
                              </a:solidFill>
                              <a:latin typeface="Cambria Math" panose="02040503050406030204" pitchFamily="18" charset="0"/>
                            </a:rPr>
                            <m:t>𝑩</m:t>
                          </m:r>
                        </m:e>
                        <m:sub>
                          <m:r>
                            <a:rPr lang="en-US" sz="2500" b="1" i="1" smtClean="0">
                              <a:solidFill>
                                <a:schemeClr val="bg1"/>
                              </a:solidFill>
                              <a:latin typeface="Cambria Math" panose="02040503050406030204" pitchFamily="18" charset="0"/>
                            </a:rPr>
                            <m:t>𝟏</m:t>
                          </m:r>
                        </m:sub>
                      </m:sSub>
                    </m:oMath>
                  </m:oMathPara>
                </a14:m>
                <a:endParaRPr lang="en-US" sz="2500" b="1" dirty="0">
                  <a:latin typeface="Helvetica" panose="020B0604020202020204" pitchFamily="34" charset="0"/>
                  <a:cs typeface="Helvetica" panose="020B0604020202020204" pitchFamily="34" charset="0"/>
                </a:endParaRPr>
              </a:p>
            </p:txBody>
          </p:sp>
        </mc:Choice>
        <mc:Fallback xmlns="">
          <p:sp>
            <p:nvSpPr>
              <p:cNvPr id="12" name="TextBox 11">
                <a:extLst>
                  <a:ext uri="{FF2B5EF4-FFF2-40B4-BE49-F238E27FC236}">
                    <a16:creationId xmlns:a16="http://schemas.microsoft.com/office/drawing/2014/main" id="{01CB8E01-F704-472E-A10A-DCB5DEBE3EE5}"/>
                  </a:ext>
                </a:extLst>
              </p:cNvPr>
              <p:cNvSpPr txBox="1">
                <a:spLocks noRot="1" noChangeAspect="1" noMove="1" noResize="1" noEditPoints="1" noAdjustHandles="1" noChangeArrowheads="1" noChangeShapeType="1" noTextEdit="1"/>
              </p:cNvSpPr>
              <p:nvPr/>
            </p:nvSpPr>
            <p:spPr>
              <a:xfrm>
                <a:off x="5873229" y="1968096"/>
                <a:ext cx="659668" cy="4770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D7E7458-C79E-4AD9-8E12-2ECBD10A2521}"/>
                  </a:ext>
                </a:extLst>
              </p:cNvPr>
              <p:cNvSpPr txBox="1"/>
              <p:nvPr/>
            </p:nvSpPr>
            <p:spPr>
              <a:xfrm>
                <a:off x="5823315" y="4072797"/>
                <a:ext cx="659668"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500" b="1" i="1" smtClean="0">
                              <a:solidFill>
                                <a:schemeClr val="bg1"/>
                              </a:solidFill>
                              <a:latin typeface="Cambria Math" panose="02040503050406030204" pitchFamily="18" charset="0"/>
                            </a:rPr>
                          </m:ctrlPr>
                        </m:sSubPr>
                        <m:e>
                          <m:r>
                            <a:rPr lang="en-US" sz="2500" b="1" i="1" smtClean="0">
                              <a:solidFill>
                                <a:schemeClr val="bg1"/>
                              </a:solidFill>
                              <a:latin typeface="Cambria Math" panose="02040503050406030204" pitchFamily="18" charset="0"/>
                            </a:rPr>
                            <m:t>𝑩</m:t>
                          </m:r>
                        </m:e>
                        <m:sub>
                          <m:r>
                            <a:rPr lang="en-US" sz="2500" b="1" i="1" smtClean="0">
                              <a:solidFill>
                                <a:schemeClr val="bg1"/>
                              </a:solidFill>
                              <a:latin typeface="Cambria Math" panose="02040503050406030204" pitchFamily="18" charset="0"/>
                            </a:rPr>
                            <m:t>𝟏</m:t>
                          </m:r>
                        </m:sub>
                      </m:sSub>
                    </m:oMath>
                  </m:oMathPara>
                </a14:m>
                <a:endParaRPr lang="en-US" sz="2500" b="1" dirty="0">
                  <a:latin typeface="Helvetica" panose="020B0604020202020204" pitchFamily="34" charset="0"/>
                  <a:cs typeface="Helvetica" panose="020B0604020202020204" pitchFamily="34" charset="0"/>
                </a:endParaRPr>
              </a:p>
            </p:txBody>
          </p:sp>
        </mc:Choice>
        <mc:Fallback xmlns="">
          <p:sp>
            <p:nvSpPr>
              <p:cNvPr id="27" name="TextBox 26">
                <a:extLst>
                  <a:ext uri="{FF2B5EF4-FFF2-40B4-BE49-F238E27FC236}">
                    <a16:creationId xmlns:a16="http://schemas.microsoft.com/office/drawing/2014/main" id="{2D7E7458-C79E-4AD9-8E12-2ECBD10A2521}"/>
                  </a:ext>
                </a:extLst>
              </p:cNvPr>
              <p:cNvSpPr txBox="1">
                <a:spLocks noRot="1" noChangeAspect="1" noMove="1" noResize="1" noEditPoints="1" noAdjustHandles="1" noChangeArrowheads="1" noChangeShapeType="1" noTextEdit="1"/>
              </p:cNvSpPr>
              <p:nvPr/>
            </p:nvSpPr>
            <p:spPr>
              <a:xfrm>
                <a:off x="5823315" y="4072797"/>
                <a:ext cx="659668" cy="4770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6C8D3FD-D9CE-4EA4-B46C-3750385354E7}"/>
                  </a:ext>
                </a:extLst>
              </p:cNvPr>
              <p:cNvSpPr txBox="1"/>
              <p:nvPr/>
            </p:nvSpPr>
            <p:spPr>
              <a:xfrm>
                <a:off x="5709662" y="4886419"/>
                <a:ext cx="886974" cy="4200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1" i="1" smtClean="0">
                              <a:solidFill>
                                <a:schemeClr val="bg1"/>
                              </a:solidFill>
                              <a:latin typeface="Cambria Math" panose="02040503050406030204" pitchFamily="18" charset="0"/>
                            </a:rPr>
                          </m:ctrlPr>
                        </m:sSubPr>
                        <m:e>
                          <m:r>
                            <a:rPr lang="en-US" sz="2500" b="1" i="1" smtClean="0">
                              <a:solidFill>
                                <a:schemeClr val="bg1"/>
                              </a:solidFill>
                              <a:latin typeface="Cambria Math" panose="02040503050406030204" pitchFamily="18" charset="0"/>
                            </a:rPr>
                            <m:t>𝑩</m:t>
                          </m:r>
                        </m:e>
                        <m:sub>
                          <m:r>
                            <a:rPr lang="en-US" sz="2500" b="1" i="1" smtClean="0">
                              <a:solidFill>
                                <a:schemeClr val="bg1"/>
                              </a:solidFill>
                              <a:latin typeface="Cambria Math" panose="02040503050406030204" pitchFamily="18" charset="0"/>
                            </a:rPr>
                            <m:t>𝒆𝒅𝒅𝒚</m:t>
                          </m:r>
                        </m:sub>
                      </m:sSub>
                    </m:oMath>
                  </m:oMathPara>
                </a14:m>
                <a:endParaRPr lang="en-US" sz="2500" b="1" dirty="0"/>
              </a:p>
            </p:txBody>
          </p:sp>
        </mc:Choice>
        <mc:Fallback xmlns="">
          <p:sp>
            <p:nvSpPr>
              <p:cNvPr id="14" name="TextBox 13">
                <a:extLst>
                  <a:ext uri="{FF2B5EF4-FFF2-40B4-BE49-F238E27FC236}">
                    <a16:creationId xmlns:a16="http://schemas.microsoft.com/office/drawing/2014/main" id="{D6C8D3FD-D9CE-4EA4-B46C-3750385354E7}"/>
                  </a:ext>
                </a:extLst>
              </p:cNvPr>
              <p:cNvSpPr txBox="1">
                <a:spLocks noRot="1" noChangeAspect="1" noMove="1" noResize="1" noEditPoints="1" noAdjustHandles="1" noChangeArrowheads="1" noChangeShapeType="1" noTextEdit="1"/>
              </p:cNvSpPr>
              <p:nvPr/>
            </p:nvSpPr>
            <p:spPr>
              <a:xfrm>
                <a:off x="5709662" y="4886419"/>
                <a:ext cx="886974" cy="420051"/>
              </a:xfrm>
              <a:prstGeom prst="rect">
                <a:avLst/>
              </a:prstGeom>
              <a:blipFill>
                <a:blip r:embed="rId7"/>
                <a:stretch>
                  <a:fillRect l="-8276" r="-6207" b="-26471"/>
                </a:stretch>
              </a:blipFill>
            </p:spPr>
            <p:txBody>
              <a:bodyPr/>
              <a:lstStyle/>
              <a:p>
                <a:r>
                  <a:rPr lang="en-US">
                    <a:noFill/>
                  </a:rPr>
                  <a:t> </a:t>
                </a:r>
              </a:p>
            </p:txBody>
          </p:sp>
        </mc:Fallback>
      </mc:AlternateContent>
      <p:sp>
        <p:nvSpPr>
          <p:cNvPr id="33" name="Arrow: Down 32">
            <a:extLst>
              <a:ext uri="{FF2B5EF4-FFF2-40B4-BE49-F238E27FC236}">
                <a16:creationId xmlns:a16="http://schemas.microsoft.com/office/drawing/2014/main" id="{A11636A4-746A-47A6-8041-62320DBBC5BC}"/>
              </a:ext>
            </a:extLst>
          </p:cNvPr>
          <p:cNvSpPr/>
          <p:nvPr/>
        </p:nvSpPr>
        <p:spPr>
          <a:xfrm>
            <a:off x="5963535" y="2992227"/>
            <a:ext cx="379228" cy="912286"/>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Down 35">
            <a:extLst>
              <a:ext uri="{FF2B5EF4-FFF2-40B4-BE49-F238E27FC236}">
                <a16:creationId xmlns:a16="http://schemas.microsoft.com/office/drawing/2014/main" id="{0708F5ED-61B3-4870-9D74-4EBA9BCA6D8D}"/>
              </a:ext>
            </a:extLst>
          </p:cNvPr>
          <p:cNvSpPr/>
          <p:nvPr/>
        </p:nvSpPr>
        <p:spPr>
          <a:xfrm>
            <a:off x="5963535" y="1482921"/>
            <a:ext cx="379228" cy="125596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324AE40-F16F-4070-B4C0-30D833C9D490}"/>
                  </a:ext>
                </a:extLst>
              </p:cNvPr>
              <p:cNvSpPr txBox="1"/>
              <p:nvPr/>
            </p:nvSpPr>
            <p:spPr>
              <a:xfrm>
                <a:off x="6386380" y="2288289"/>
                <a:ext cx="1653530" cy="4200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00" b="1" i="1" smtClean="0">
                              <a:solidFill>
                                <a:schemeClr val="bg1"/>
                              </a:solidFill>
                              <a:latin typeface="Cambria Math" panose="02040503050406030204" pitchFamily="18" charset="0"/>
                            </a:rPr>
                          </m:ctrlPr>
                        </m:sSubPr>
                        <m:e>
                          <m:r>
                            <a:rPr lang="en-US" sz="2500" b="1" i="1" smtClean="0">
                              <a:solidFill>
                                <a:schemeClr val="bg1"/>
                              </a:solidFill>
                              <a:latin typeface="Cambria Math" panose="02040503050406030204" pitchFamily="18" charset="0"/>
                            </a:rPr>
                            <m:t>𝑩</m:t>
                          </m:r>
                        </m:e>
                        <m:sub>
                          <m:r>
                            <a:rPr lang="en-US" sz="2500" b="1" i="1" smtClean="0">
                              <a:solidFill>
                                <a:schemeClr val="bg1"/>
                              </a:solidFill>
                              <a:latin typeface="Cambria Math" panose="02040503050406030204" pitchFamily="18" charset="0"/>
                            </a:rPr>
                            <m:t>𝟏</m:t>
                          </m:r>
                        </m:sub>
                      </m:sSub>
                      <m:r>
                        <a:rPr lang="en-US" sz="2500" b="1" i="1" smtClean="0">
                          <a:solidFill>
                            <a:schemeClr val="bg1"/>
                          </a:solidFill>
                          <a:latin typeface="Cambria Math" panose="02040503050406030204" pitchFamily="18" charset="0"/>
                        </a:rPr>
                        <m:t>+</m:t>
                      </m:r>
                      <m:sSub>
                        <m:sSubPr>
                          <m:ctrlPr>
                            <a:rPr lang="en-US" sz="2500" b="1" i="1" smtClean="0">
                              <a:solidFill>
                                <a:schemeClr val="bg1"/>
                              </a:solidFill>
                              <a:latin typeface="Cambria Math" panose="02040503050406030204" pitchFamily="18" charset="0"/>
                            </a:rPr>
                          </m:ctrlPr>
                        </m:sSubPr>
                        <m:e>
                          <m:r>
                            <a:rPr lang="en-US" sz="2500" b="1" i="1" smtClean="0">
                              <a:solidFill>
                                <a:schemeClr val="bg1"/>
                              </a:solidFill>
                              <a:latin typeface="Cambria Math" panose="02040503050406030204" pitchFamily="18" charset="0"/>
                            </a:rPr>
                            <m:t>𝑩</m:t>
                          </m:r>
                        </m:e>
                        <m:sub>
                          <m:r>
                            <a:rPr lang="en-US" sz="2500" b="1" i="1" smtClean="0">
                              <a:solidFill>
                                <a:schemeClr val="bg1"/>
                              </a:solidFill>
                              <a:latin typeface="Cambria Math" panose="02040503050406030204" pitchFamily="18" charset="0"/>
                            </a:rPr>
                            <m:t>𝒆𝒅𝒅𝒚</m:t>
                          </m:r>
                        </m:sub>
                      </m:sSub>
                    </m:oMath>
                  </m:oMathPara>
                </a14:m>
                <a:endParaRPr lang="en-US" sz="2500" b="1" i="1" dirty="0"/>
              </a:p>
            </p:txBody>
          </p:sp>
        </mc:Choice>
        <mc:Fallback xmlns="">
          <p:sp>
            <p:nvSpPr>
              <p:cNvPr id="37" name="TextBox 36">
                <a:extLst>
                  <a:ext uri="{FF2B5EF4-FFF2-40B4-BE49-F238E27FC236}">
                    <a16:creationId xmlns:a16="http://schemas.microsoft.com/office/drawing/2014/main" id="{0324AE40-F16F-4070-B4C0-30D833C9D490}"/>
                  </a:ext>
                </a:extLst>
              </p:cNvPr>
              <p:cNvSpPr txBox="1">
                <a:spLocks noRot="1" noChangeAspect="1" noMove="1" noResize="1" noEditPoints="1" noAdjustHandles="1" noChangeArrowheads="1" noChangeShapeType="1" noTextEdit="1"/>
              </p:cNvSpPr>
              <p:nvPr/>
            </p:nvSpPr>
            <p:spPr>
              <a:xfrm>
                <a:off x="6386380" y="2288289"/>
                <a:ext cx="1653530" cy="420051"/>
              </a:xfrm>
              <a:prstGeom prst="rect">
                <a:avLst/>
              </a:prstGeom>
              <a:blipFill>
                <a:blip r:embed="rId8"/>
                <a:stretch>
                  <a:fillRect l="-4059" r="-3321" b="-26087"/>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78423238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5E-6 -7.40741E-7 L -0.00013 0.0132 " pathEditMode="relative" rAng="0" ptsTypes="AA">
                                      <p:cBhvr>
                                        <p:cTn id="6" dur="2000" fill="hold"/>
                                        <p:tgtEl>
                                          <p:spTgt spid="10"/>
                                        </p:tgtEl>
                                        <p:attrNameLst>
                                          <p:attrName>ppt_x</p:attrName>
                                          <p:attrName>ppt_y</p:attrName>
                                        </p:attrNameLst>
                                      </p:cBhvr>
                                      <p:rCtr x="-13" y="648"/>
                                    </p:animMotion>
                                  </p:childTnLst>
                                </p:cTn>
                              </p:par>
                              <p:par>
                                <p:cTn id="7" presetID="42" presetClass="path" presetSubtype="0" accel="50000" decel="50000" fill="hold" grpId="0" nodeType="withEffect">
                                  <p:stCondLst>
                                    <p:cond delay="0"/>
                                  </p:stCondLst>
                                  <p:childTnLst>
                                    <p:animMotion origin="layout" path="M 2.5E-6 -0.01783 L 2.5E-6 -0.02986 " pathEditMode="relative" rAng="0" ptsTypes="AA">
                                      <p:cBhvr>
                                        <p:cTn id="8" dur="2000" fill="hold"/>
                                        <p:tgtEl>
                                          <p:spTgt spid="26"/>
                                        </p:tgtEl>
                                        <p:attrNameLst>
                                          <p:attrName>ppt_x</p:attrName>
                                          <p:attrName>ppt_y</p:attrName>
                                        </p:attrNameLst>
                                      </p:cBhvr>
                                      <p:rCtr x="0" y="-602"/>
                                    </p:animMotion>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6"/>
                                        </p:tgtEl>
                                        <p:attrNameLst>
                                          <p:attrName>style.visibility</p:attrName>
                                        </p:attrNameLst>
                                      </p:cBhvr>
                                      <p:to>
                                        <p:strVal val="hidden"/>
                                      </p:to>
                                    </p:set>
                                  </p:childTnLst>
                                </p:cTn>
                              </p:par>
                              <p:par>
                                <p:cTn id="21" presetID="10" presetClass="entr" presetSubtype="0" fill="hold" grpId="1"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3"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42" presetClass="path" presetSubtype="0" accel="50000" decel="50000" fill="hold" grpId="0" nodeType="withEffect">
                                  <p:stCondLst>
                                    <p:cond delay="0"/>
                                  </p:stCondLst>
                                  <p:childTnLst>
                                    <p:animMotion origin="layout" path="M 2.5E-6 2.22222E-6 L 0.00013 0.04166 " pathEditMode="relative" rAng="0" ptsTypes="AA">
                                      <p:cBhvr>
                                        <p:cTn id="31" dur="2000" fill="hold"/>
                                        <p:tgtEl>
                                          <p:spTgt spid="33"/>
                                        </p:tgtEl>
                                        <p:attrNameLst>
                                          <p:attrName>ppt_x</p:attrName>
                                          <p:attrName>ppt_y</p:attrName>
                                        </p:attrNameLst>
                                      </p:cBhvr>
                                      <p:rCtr x="0" y="2083"/>
                                    </p:animMotion>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6" presetClass="emph" presetSubtype="0" fill="hold" grpId="1" nodeType="clickEffect">
                                  <p:stCondLst>
                                    <p:cond delay="0"/>
                                  </p:stCondLst>
                                  <p:childTnLst>
                                    <p:animScale>
                                      <p:cBhvr>
                                        <p:cTn id="39" dur="2000" fill="hold"/>
                                        <p:tgtEl>
                                          <p:spTgt spid="36"/>
                                        </p:tgtEl>
                                      </p:cBhvr>
                                      <p:by x="125000" y="125000"/>
                                    </p:animScale>
                                  </p:childTnLst>
                                </p:cTn>
                              </p:par>
                              <p:par>
                                <p:cTn id="40" presetID="1" presetClass="exit" presetSubtype="0" fill="hold" grpId="2" nodeType="withEffect">
                                  <p:stCondLst>
                                    <p:cond delay="0"/>
                                  </p:stCondLst>
                                  <p:childTnLst>
                                    <p:set>
                                      <p:cBhvr>
                                        <p:cTn id="41" dur="1" fill="hold">
                                          <p:stCondLst>
                                            <p:cond delay="0"/>
                                          </p:stCondLst>
                                        </p:cTn>
                                        <p:tgtEl>
                                          <p:spTgt spid="14"/>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6" presetClass="emph" presetSubtype="0" fill="hold" grpId="2" nodeType="withEffect">
                                  <p:stCondLst>
                                    <p:cond delay="0"/>
                                  </p:stCondLst>
                                  <p:childTnLst>
                                    <p:animScale>
                                      <p:cBhvr>
                                        <p:cTn id="46" dur="2000" fill="hold"/>
                                        <p:tgtEl>
                                          <p:spTgt spid="33"/>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6" grpId="0" animBg="1"/>
      <p:bldP spid="26" grpId="1" animBg="1"/>
      <p:bldP spid="12" grpId="0"/>
      <p:bldP spid="27" grpId="0"/>
      <p:bldP spid="27" grpId="1"/>
      <p:bldP spid="14" grpId="0"/>
      <p:bldP spid="14" grpId="2"/>
      <p:bldP spid="14" grpId="3"/>
      <p:bldP spid="33" grpId="0" animBg="1"/>
      <p:bldP spid="33" grpId="1" animBg="1"/>
      <p:bldP spid="33" grpId="2" animBg="1"/>
      <p:bldP spid="36" grpId="0" animBg="1"/>
      <p:bldP spid="36" grpId="1" animBg="1"/>
      <p:bldP spid="37"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9.8"/>
</p:tagLst>
</file>

<file path=ppt/tags/tag2.xml><?xml version="1.0" encoding="utf-8"?>
<p:tagLst xmlns:a="http://schemas.openxmlformats.org/drawingml/2006/main" xmlns:r="http://schemas.openxmlformats.org/officeDocument/2006/relationships" xmlns:p="http://schemas.openxmlformats.org/presentationml/2006/main">
  <p:tag name="TIMING" val="|35.2|15.9|19"/>
</p:tagLst>
</file>

<file path=ppt/tags/tag3.xml><?xml version="1.0" encoding="utf-8"?>
<p:tagLst xmlns:a="http://schemas.openxmlformats.org/drawingml/2006/main" xmlns:r="http://schemas.openxmlformats.org/officeDocument/2006/relationships" xmlns:p="http://schemas.openxmlformats.org/presentationml/2006/main">
  <p:tag name="TIMING" val="|47.3|17.3|10.3"/>
</p:tagLst>
</file>

<file path=ppt/tags/tag4.xml><?xml version="1.0" encoding="utf-8"?>
<p:tagLst xmlns:a="http://schemas.openxmlformats.org/drawingml/2006/main" xmlns:r="http://schemas.openxmlformats.org/officeDocument/2006/relationships" xmlns:p="http://schemas.openxmlformats.org/presentationml/2006/main">
  <p:tag name="TIMING" val="|22.2|61|1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9B8D3CE3C50D24B94B161CCD4878FFE" ma:contentTypeVersion="29" ma:contentTypeDescription="Create a new document." ma:contentTypeScope="" ma:versionID="a8db0b219089321c1661cfe27a35d155">
  <xsd:schema xmlns:xsd="http://www.w3.org/2001/XMLSchema" xmlns:xs="http://www.w3.org/2001/XMLSchema" xmlns:p="http://schemas.microsoft.com/office/2006/metadata/properties" xmlns:ns3="e2725545-6676-46fe-8157-41576131cf29" xmlns:ns4="1a1e9f75-d907-45e0-9353-af10f7380f85" targetNamespace="http://schemas.microsoft.com/office/2006/metadata/properties" ma:root="true" ma:fieldsID="03a9a0e30cc9d6253bca8694f6f680a5" ns3:_="" ns4:_="">
    <xsd:import namespace="e2725545-6676-46fe-8157-41576131cf29"/>
    <xsd:import namespace="1a1e9f75-d907-45e0-9353-af10f7380f85"/>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725545-6676-46fe-8157-41576131cf2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a1e9f75-d907-45e0-9353-af10f7380f8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99610E-EF1F-452B-8AD4-C20557DE3B4C}">
  <ds:schemaRefs>
    <ds:schemaRef ds:uri="http://schemas.microsoft.com/sharepoint/v3/contenttype/forms"/>
  </ds:schemaRefs>
</ds:datastoreItem>
</file>

<file path=customXml/itemProps2.xml><?xml version="1.0" encoding="utf-8"?>
<ds:datastoreItem xmlns:ds="http://schemas.openxmlformats.org/officeDocument/2006/customXml" ds:itemID="{23275F5A-2D06-4EFB-9A7C-C85BC1E38127}">
  <ds:schemaRefs>
    <ds:schemaRef ds:uri="http://schemas.microsoft.com/office/2006/documentManagement/types"/>
    <ds:schemaRef ds:uri="1a1e9f75-d907-45e0-9353-af10f7380f85"/>
    <ds:schemaRef ds:uri="http://purl.org/dc/dcmitype/"/>
    <ds:schemaRef ds:uri="e2725545-6676-46fe-8157-41576131cf29"/>
    <ds:schemaRef ds:uri="http://schemas.microsoft.com/office/2006/metadata/properties"/>
    <ds:schemaRef ds:uri="http://purl.org/dc/terms/"/>
    <ds:schemaRef ds:uri="http://schemas.openxmlformats.org/package/2006/metadata/core-properties"/>
    <ds:schemaRef ds:uri="http://www.w3.org/XML/1998/namespace"/>
    <ds:schemaRef ds:uri="http://schemas.microsoft.com/office/infopath/2007/PartnerControls"/>
    <ds:schemaRef ds:uri="http://purl.org/dc/elements/1.1/"/>
  </ds:schemaRefs>
</ds:datastoreItem>
</file>

<file path=customXml/itemProps3.xml><?xml version="1.0" encoding="utf-8"?>
<ds:datastoreItem xmlns:ds="http://schemas.openxmlformats.org/officeDocument/2006/customXml" ds:itemID="{09C68235-E376-45F5-A7C5-61637C15ED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725545-6676-46fe-8157-41576131cf29"/>
    <ds:schemaRef ds:uri="1a1e9f75-d907-45e0-9353-af10f7380f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528</TotalTime>
  <Words>1969</Words>
  <Application>Microsoft Office PowerPoint</Application>
  <PresentationFormat>Widescreen</PresentationFormat>
  <Paragraphs>98</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Cambria Math</vt:lpstr>
      <vt:lpstr>Helvetica</vt:lpstr>
      <vt:lpstr>Office Theme</vt:lpstr>
      <vt:lpstr>CST For Unilateral Magnet &amp; RF Probe Simulation</vt:lpstr>
      <vt:lpstr>Introduction</vt:lpstr>
      <vt:lpstr>MatLab VS CST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CST For Unilateral Magnet &amp; RF Probe Simulation</dc:title>
  <dc:creator>Devin Mathieu Morin</dc:creator>
  <cp:lastModifiedBy>Devin Mathieu Morin</cp:lastModifiedBy>
  <cp:revision>26</cp:revision>
  <dcterms:created xsi:type="dcterms:W3CDTF">2020-08-05T13:38:01Z</dcterms:created>
  <dcterms:modified xsi:type="dcterms:W3CDTF">2020-08-06T17:24:47Z</dcterms:modified>
</cp:coreProperties>
</file>